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1" r:id="rId1"/>
  </p:sldMasterIdLst>
  <p:sldIdLst>
    <p:sldId id="256" r:id="rId2"/>
    <p:sldId id="306" r:id="rId3"/>
    <p:sldId id="257" r:id="rId4"/>
    <p:sldId id="312" r:id="rId5"/>
    <p:sldId id="313" r:id="rId6"/>
    <p:sldId id="316" r:id="rId7"/>
    <p:sldId id="317" r:id="rId8"/>
    <p:sldId id="318" r:id="rId9"/>
    <p:sldId id="315" r:id="rId10"/>
    <p:sldId id="314" r:id="rId11"/>
    <p:sldId id="319" r:id="rId12"/>
    <p:sldId id="284" r:id="rId13"/>
    <p:sldId id="258" r:id="rId14"/>
    <p:sldId id="259" r:id="rId15"/>
    <p:sldId id="260" r:id="rId16"/>
    <p:sldId id="264" r:id="rId17"/>
    <p:sldId id="261" r:id="rId18"/>
    <p:sldId id="285" r:id="rId19"/>
    <p:sldId id="262" r:id="rId20"/>
    <p:sldId id="263" r:id="rId21"/>
    <p:sldId id="266" r:id="rId22"/>
    <p:sldId id="265" r:id="rId23"/>
    <p:sldId id="267" r:id="rId24"/>
    <p:sldId id="268" r:id="rId25"/>
    <p:sldId id="269" r:id="rId26"/>
    <p:sldId id="272" r:id="rId27"/>
    <p:sldId id="270" r:id="rId28"/>
    <p:sldId id="271" r:id="rId29"/>
    <p:sldId id="275" r:id="rId30"/>
    <p:sldId id="273" r:id="rId31"/>
    <p:sldId id="274" r:id="rId32"/>
    <p:sldId id="276" r:id="rId33"/>
    <p:sldId id="277" r:id="rId34"/>
    <p:sldId id="279" r:id="rId35"/>
    <p:sldId id="280" r:id="rId36"/>
    <p:sldId id="281" r:id="rId37"/>
    <p:sldId id="282" r:id="rId38"/>
    <p:sldId id="278" r:id="rId39"/>
    <p:sldId id="286" r:id="rId40"/>
    <p:sldId id="287" r:id="rId41"/>
    <p:sldId id="288" r:id="rId42"/>
    <p:sldId id="289" r:id="rId43"/>
    <p:sldId id="290" r:id="rId44"/>
    <p:sldId id="291" r:id="rId45"/>
    <p:sldId id="292" r:id="rId46"/>
    <p:sldId id="293" r:id="rId47"/>
    <p:sldId id="294" r:id="rId48"/>
    <p:sldId id="295" r:id="rId49"/>
    <p:sldId id="296" r:id="rId50"/>
    <p:sldId id="297" r:id="rId51"/>
    <p:sldId id="298" r:id="rId52"/>
    <p:sldId id="299" r:id="rId53"/>
    <p:sldId id="300" r:id="rId54"/>
    <p:sldId id="301" r:id="rId55"/>
    <p:sldId id="302" r:id="rId56"/>
    <p:sldId id="303" r:id="rId57"/>
    <p:sldId id="304" r:id="rId58"/>
    <p:sldId id="305" r:id="rId59"/>
    <p:sldId id="307" r:id="rId60"/>
    <p:sldId id="308" r:id="rId61"/>
    <p:sldId id="309" r:id="rId62"/>
    <p:sldId id="310" r:id="rId63"/>
    <p:sldId id="321" r:id="rId64"/>
    <p:sldId id="322" r:id="rId65"/>
    <p:sldId id="325" r:id="rId66"/>
    <p:sldId id="324" r:id="rId67"/>
    <p:sldId id="323" r:id="rId68"/>
    <p:sldId id="326" r:id="rId69"/>
    <p:sldId id="327" r:id="rId70"/>
    <p:sldId id="328" r:id="rId71"/>
    <p:sldId id="329" r:id="rId72"/>
    <p:sldId id="330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printerSettings" Target="printerSettings/printerSettings1.bin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0395B03-5B7A-C845-AEB6-A726C3E091B6}" type="datetimeFigureOut">
              <a:rPr lang="en-US" smtClean="0"/>
              <a:t>12/12/23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240A108-8E88-A14D-864C-5520DCD91D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Midterm Review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80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a decimal is </a:t>
            </a:r>
            <a:r>
              <a:rPr lang="en-US" sz="3200" u="sng" dirty="0"/>
              <a:t>P</a:t>
            </a:r>
            <a:r>
              <a:rPr lang="en-US" sz="3200" u="sng" dirty="0" smtClean="0"/>
              <a:t>resent</a:t>
            </a:r>
            <a:r>
              <a:rPr lang="en-US" sz="3200" dirty="0" smtClean="0"/>
              <a:t> – count from the Pacific</a:t>
            </a:r>
          </a:p>
          <a:p>
            <a:r>
              <a:rPr lang="en-US" sz="3200" dirty="0" smtClean="0"/>
              <a:t>If a decimal is </a:t>
            </a:r>
            <a:r>
              <a:rPr lang="en-US" sz="3200" u="sng" dirty="0"/>
              <a:t>A</a:t>
            </a:r>
            <a:r>
              <a:rPr lang="en-US" sz="3200" u="sng" dirty="0" smtClean="0"/>
              <a:t>bsent</a:t>
            </a:r>
            <a:r>
              <a:rPr lang="en-US" sz="3200" dirty="0" smtClean="0"/>
              <a:t> – count from the </a:t>
            </a:r>
            <a:r>
              <a:rPr lang="en-US" sz="3200" dirty="0"/>
              <a:t>A</a:t>
            </a:r>
            <a:r>
              <a:rPr lang="en-US" sz="3200" dirty="0" smtClean="0"/>
              <a:t>tlantic</a:t>
            </a:r>
          </a:p>
          <a:p>
            <a:r>
              <a:rPr lang="en-US" sz="3200" dirty="0" smtClean="0"/>
              <a:t>Start counting with the first non zero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265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12874" y="295275"/>
            <a:ext cx="6570614" cy="1143000"/>
          </a:xfrm>
        </p:spPr>
        <p:txBody>
          <a:bodyPr/>
          <a:lstStyle/>
          <a:p>
            <a:r>
              <a:rPr lang="en-US" dirty="0" smtClean="0"/>
              <a:t>Factor Label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46630" y="1804775"/>
            <a:ext cx="7583488" cy="4006850"/>
          </a:xfrm>
        </p:spPr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# to convert (with unit) X  # (unit you want)</a:t>
            </a:r>
          </a:p>
          <a:p>
            <a:pPr marL="2743200" lvl="8" indent="0">
              <a:buNone/>
            </a:pPr>
            <a:r>
              <a:rPr lang="en-US" sz="2400" dirty="0" smtClean="0"/>
              <a:t>             # (unit you need to cancel)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031" y="2909577"/>
            <a:ext cx="36284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299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Atomic Structure</a:t>
            </a:r>
            <a:endParaRPr lang="en-US" sz="6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53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250280"/>
              </p:ext>
            </p:extLst>
          </p:nvPr>
        </p:nvGraphicFramePr>
        <p:xfrm>
          <a:off x="1700398" y="1076111"/>
          <a:ext cx="5972889" cy="470307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9200"/>
                <a:gridCol w="1219200"/>
                <a:gridCol w="1219200"/>
                <a:gridCol w="1219200"/>
                <a:gridCol w="1096089"/>
              </a:tblGrid>
              <a:tr h="1162815">
                <a:tc>
                  <a:txBody>
                    <a:bodyPr/>
                    <a:lstStyle/>
                    <a:p>
                      <a:r>
                        <a:rPr lang="en-US" dirty="0" smtClean="0"/>
                        <a:t>Particle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many?</a:t>
                      </a:r>
                      <a:endParaRPr lang="en-US" dirty="0"/>
                    </a:p>
                  </a:txBody>
                  <a:tcPr/>
                </a:tc>
              </a:tr>
              <a:tr h="673695">
                <a:tc>
                  <a:txBody>
                    <a:bodyPr/>
                    <a:lstStyle/>
                    <a:p>
                      <a:r>
                        <a:rPr lang="en-US" dirty="0" smtClean="0"/>
                        <a:t>Proton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+</a:t>
                      </a:r>
                    </a:p>
                    <a:p>
                      <a:r>
                        <a:rPr lang="en-US" dirty="0" smtClean="0"/>
                        <a:t>Positive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Atomic #</a:t>
                      </a:r>
                      <a:endParaRPr lang="en-US" dirty="0"/>
                    </a:p>
                  </a:txBody>
                  <a:tcPr/>
                </a:tc>
              </a:tr>
              <a:tr h="1162815">
                <a:tc>
                  <a:txBody>
                    <a:bodyPr/>
                    <a:lstStyle/>
                    <a:p>
                      <a:r>
                        <a:rPr lang="en-US" dirty="0" smtClean="0"/>
                        <a:t>Neutron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Nucleus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 – atomic #</a:t>
                      </a:r>
                      <a:endParaRPr lang="en-US" dirty="0"/>
                    </a:p>
                  </a:txBody>
                  <a:tcPr/>
                </a:tc>
              </a:tr>
              <a:tr h="673695">
                <a:tc>
                  <a:txBody>
                    <a:bodyPr/>
                    <a:lstStyle/>
                    <a:p>
                      <a:r>
                        <a:rPr lang="en-US" dirty="0" smtClean="0"/>
                        <a:t>Electron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Orbital or </a:t>
                      </a:r>
                      <a:r>
                        <a:rPr lang="en-US" dirty="0" err="1" smtClean="0"/>
                        <a:t>elelctron</a:t>
                      </a:r>
                      <a:r>
                        <a:rPr lang="en-US" dirty="0" smtClean="0"/>
                        <a:t> cloud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r>
                        <a:rPr lang="en-US" baseline="0" dirty="0" smtClean="0"/>
                        <a:t>  almost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-</a:t>
                      </a:r>
                    </a:p>
                    <a:p>
                      <a:r>
                        <a:rPr lang="en-US" dirty="0" smtClean="0"/>
                        <a:t>negative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 as protons  IF neutral charge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27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Isotope – same # of protons – different # of neutrons (Mass).</a:t>
            </a:r>
          </a:p>
          <a:p>
            <a:r>
              <a:rPr lang="en-US" sz="3200" dirty="0" smtClean="0"/>
              <a:t>Mass =  the weighted average of all naturally occurring isotopes.</a:t>
            </a:r>
          </a:p>
          <a:p>
            <a:r>
              <a:rPr lang="en-US" sz="3200" dirty="0" smtClean="0"/>
              <a:t>EX: What is the atomic mass of neon if?</a:t>
            </a:r>
          </a:p>
          <a:p>
            <a:r>
              <a:rPr lang="en-US" sz="3200" smtClean="0"/>
              <a:t>Ne-20 = 90.9%, Ne-21 = 0.3%, Ne-22 = 8.8%</a:t>
            </a:r>
            <a:endParaRPr lang="en-US" sz="3200" dirty="0" smtClean="0"/>
          </a:p>
          <a:p>
            <a:pPr marL="0" indent="0">
              <a:buNone/>
            </a:pPr>
            <a:endParaRPr lang="en-US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89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of the Atom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Dalton – all elements are composed of atoms (indivisible sphere)</a:t>
            </a:r>
          </a:p>
          <a:p>
            <a:r>
              <a:rPr lang="en-US" dirty="0" smtClean="0"/>
              <a:t>Thompson – Cathode ray tube – Plum Pudding model – showed negative particles (electrons)</a:t>
            </a:r>
          </a:p>
          <a:p>
            <a:r>
              <a:rPr lang="en-US" dirty="0" smtClean="0"/>
              <a:t>Rutherford – Gold Foil Experiment</a:t>
            </a:r>
            <a:endParaRPr lang="en-US" dirty="0"/>
          </a:p>
          <a:p>
            <a:r>
              <a:rPr lang="en-US" u="sng" dirty="0" smtClean="0"/>
              <a:t>Observation </a:t>
            </a:r>
            <a:r>
              <a:rPr lang="en-US" dirty="0" smtClean="0"/>
              <a:t>                              </a:t>
            </a:r>
            <a:r>
              <a:rPr lang="en-US" u="sng" dirty="0" smtClean="0"/>
              <a:t>Conclusion</a:t>
            </a:r>
          </a:p>
          <a:p>
            <a:r>
              <a:rPr lang="en-US" dirty="0" smtClean="0"/>
              <a:t>Most went through		mostly empty space</a:t>
            </a:r>
          </a:p>
          <a:p>
            <a:r>
              <a:rPr lang="en-US" dirty="0" smtClean="0"/>
              <a:t>Some bounce back		dense central core</a:t>
            </a:r>
          </a:p>
          <a:p>
            <a:r>
              <a:rPr lang="en-US" dirty="0" smtClean="0"/>
              <a:t>Some deflected		+ charge in nucleus</a:t>
            </a:r>
          </a:p>
        </p:txBody>
      </p:sp>
    </p:spTree>
    <p:extLst>
      <p:ext uri="{BB962C8B-B14F-4D97-AF65-F5344CB8AC3E}">
        <p14:creationId xmlns:p14="http://schemas.microsoft.com/office/powerpoint/2010/main" val="1141574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Bohr model (planetary) – electrons in energy levels or orbitals (electron configurations - in periodic table).</a:t>
            </a:r>
          </a:p>
          <a:p>
            <a:pPr lvl="1"/>
            <a:r>
              <a:rPr lang="en-US" sz="2400" dirty="0" smtClean="0"/>
              <a:t>Ground State – all electrons in the lowest possible energy level EX: Na  2-8-1</a:t>
            </a:r>
          </a:p>
          <a:p>
            <a:pPr lvl="1"/>
            <a:r>
              <a:rPr lang="en-US" sz="2400" dirty="0" smtClean="0"/>
              <a:t>Excited State –one or more electrons in higher energy level</a:t>
            </a:r>
          </a:p>
          <a:p>
            <a:pPr lvl="1"/>
            <a:r>
              <a:rPr lang="en-US" sz="2400" dirty="0" smtClean="0"/>
              <a:t>EX:  Na  2-7-2</a:t>
            </a:r>
          </a:p>
          <a:p>
            <a:pPr marL="349250" lvl="1" indent="0">
              <a:buNone/>
            </a:pPr>
            <a:endParaRPr lang="en-US" sz="2400" dirty="0" smtClean="0"/>
          </a:p>
          <a:p>
            <a:pPr marL="349250" lvl="1" indent="0">
              <a:buNone/>
            </a:pPr>
            <a:r>
              <a:rPr lang="en-US" sz="2400" dirty="0"/>
              <a:t>Bright Line Spectrum:  Produced as electrons in excited state release energy and drop back to ground state – gives off specific wavelengths of energy.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2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Wave Mechanical model:  </a:t>
            </a:r>
          </a:p>
          <a:p>
            <a:pPr lvl="1"/>
            <a:r>
              <a:rPr lang="en-US" dirty="0" smtClean="0"/>
              <a:t>Orbital – region of space where electron is most likely to be found – can hold a maximum of 2 electrons.</a:t>
            </a:r>
          </a:p>
          <a:p>
            <a:pPr lvl="1"/>
            <a:r>
              <a:rPr lang="en-US" dirty="0" smtClean="0"/>
              <a:t>Quanta – tiny packet of energy.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99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Periodic Table</a:t>
            </a:r>
            <a:endParaRPr lang="en-US" sz="6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34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Chemical Symbol:</a:t>
            </a:r>
          </a:p>
          <a:p>
            <a:r>
              <a:rPr lang="en-US" dirty="0" smtClean="0"/>
              <a:t>Mass # (protons + Neutrons)               Possible Oxidation States</a:t>
            </a:r>
            <a:endParaRPr lang="en-US" dirty="0"/>
          </a:p>
          <a:p>
            <a:pPr lvl="1"/>
            <a:r>
              <a:rPr lang="en-US" dirty="0" smtClean="0"/>
              <a:t>Weighted average </a:t>
            </a:r>
          </a:p>
          <a:p>
            <a:pPr lvl="1"/>
            <a:r>
              <a:rPr lang="en-US" dirty="0" smtClean="0"/>
              <a:t>= </a:t>
            </a:r>
            <a:r>
              <a:rPr lang="en-US" dirty="0"/>
              <a:t>(mass x %) + (mass x %)/100</a:t>
            </a:r>
          </a:p>
          <a:p>
            <a:pPr marL="34925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Atomic # (protons – identifies element)</a:t>
            </a:r>
          </a:p>
          <a:p>
            <a:pPr lvl="1"/>
            <a:r>
              <a:rPr lang="en-US" dirty="0" smtClean="0"/>
              <a:t>e- configuration (ground state)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598507" y="3739925"/>
            <a:ext cx="1393539" cy="1129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598507" y="3739925"/>
            <a:ext cx="1393539" cy="11290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89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Matter and Measurement</a:t>
            </a:r>
            <a:endParaRPr lang="en-US" sz="6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47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Mendeleev – Father of periodic table – arranged table by mass.</a:t>
            </a:r>
          </a:p>
          <a:p>
            <a:r>
              <a:rPr lang="en-US" dirty="0" smtClean="0"/>
              <a:t>Modern Table – arranged in order of increasing atomic #.</a:t>
            </a:r>
          </a:p>
          <a:p>
            <a:r>
              <a:rPr lang="en-US" dirty="0" err="1" smtClean="0"/>
              <a:t>Perioic</a:t>
            </a:r>
            <a:r>
              <a:rPr lang="en-US" dirty="0" smtClean="0"/>
              <a:t> law: Properties of elements repeat periodically as a function of atomic # </a:t>
            </a:r>
            <a:r>
              <a:rPr lang="en-US" dirty="0" smtClean="0">
                <a:sym typeface="Wingdings"/>
              </a:rPr>
              <a:t> similar properties in same family.</a:t>
            </a:r>
          </a:p>
          <a:p>
            <a:r>
              <a:rPr lang="en-US" u="sng" dirty="0" smtClean="0">
                <a:sym typeface="Wingdings"/>
              </a:rPr>
              <a:t>Groups or families </a:t>
            </a:r>
            <a:r>
              <a:rPr lang="en-US" dirty="0" smtClean="0">
                <a:sym typeface="Wingdings"/>
              </a:rPr>
              <a:t>– vertical columns:  same # of valence electrons means similar chemical properties.</a:t>
            </a:r>
          </a:p>
          <a:p>
            <a:r>
              <a:rPr lang="en-US" u="sng" dirty="0" smtClean="0">
                <a:sym typeface="Wingdings"/>
              </a:rPr>
              <a:t>Periods</a:t>
            </a:r>
            <a:r>
              <a:rPr lang="en-US" dirty="0" smtClean="0">
                <a:sym typeface="Wingdings"/>
              </a:rPr>
              <a:t> – horizontal rows  # tells how many energy levels are occupied.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6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Alkali Metals – group 1 </a:t>
            </a:r>
            <a:r>
              <a:rPr lang="en-US" sz="2600" dirty="0" smtClean="0">
                <a:sym typeface="Wingdings"/>
              </a:rPr>
              <a:t> Active metals  Never found alone (uncombined in nature).  </a:t>
            </a:r>
          </a:p>
          <a:p>
            <a:pPr lvl="1"/>
            <a:r>
              <a:rPr lang="en-US" sz="2600" dirty="0" smtClean="0">
                <a:sym typeface="Wingdings"/>
              </a:rPr>
              <a:t>Easily lose 1 valence electron.  +1 oxidation state.</a:t>
            </a:r>
          </a:p>
          <a:p>
            <a:r>
              <a:rPr lang="en-US" sz="2600" dirty="0" smtClean="0">
                <a:sym typeface="Wingdings"/>
              </a:rPr>
              <a:t>Alkali Earth Metals – group 2 less active than group 1. never found alone in nature. </a:t>
            </a:r>
          </a:p>
          <a:p>
            <a:pPr lvl="1"/>
            <a:r>
              <a:rPr lang="en-US" sz="2600" dirty="0" smtClean="0">
                <a:sym typeface="Wingdings"/>
              </a:rPr>
              <a:t>Lose 2 valence electrons - +2 oxidation state.</a:t>
            </a:r>
          </a:p>
          <a:p>
            <a:r>
              <a:rPr lang="en-US" sz="2600" dirty="0" smtClean="0">
                <a:sym typeface="Wingdings"/>
              </a:rPr>
              <a:t>Halogens - Group 17  active non metals – </a:t>
            </a:r>
          </a:p>
          <a:p>
            <a:pPr lvl="1"/>
            <a:r>
              <a:rPr lang="en-US" sz="2600" dirty="0" smtClean="0">
                <a:sym typeface="Wingdings"/>
              </a:rPr>
              <a:t>exist alone in nature as </a:t>
            </a:r>
            <a:r>
              <a:rPr lang="en-US" sz="2600" dirty="0" err="1" smtClean="0">
                <a:sym typeface="Wingdings"/>
              </a:rPr>
              <a:t>diatomics</a:t>
            </a:r>
            <a:r>
              <a:rPr lang="en-US" sz="2600" dirty="0" smtClean="0">
                <a:sym typeface="Wingdings"/>
              </a:rPr>
              <a:t>. Contain all three phases of matter.</a:t>
            </a:r>
          </a:p>
          <a:p>
            <a:r>
              <a:rPr lang="en-US" sz="2600" dirty="0" smtClean="0">
                <a:sym typeface="Wingdings"/>
              </a:rPr>
              <a:t>Noble Gasses – group 18  not reactive – have full valence.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45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or less valence electrons</a:t>
            </a:r>
          </a:p>
          <a:p>
            <a:r>
              <a:rPr lang="en-US" dirty="0" smtClean="0"/>
              <a:t>Lose electrons and form + ions with smaller radii</a:t>
            </a:r>
          </a:p>
          <a:p>
            <a:r>
              <a:rPr lang="en-US" dirty="0" smtClean="0"/>
              <a:t>Low electronegativity and Ionization energy</a:t>
            </a:r>
          </a:p>
          <a:p>
            <a:r>
              <a:rPr lang="en-US" dirty="0" smtClean="0"/>
              <a:t>Malleable and ductile</a:t>
            </a:r>
          </a:p>
          <a:p>
            <a:r>
              <a:rPr lang="en-US" dirty="0" smtClean="0"/>
              <a:t>Good conductors of heat and electricity</a:t>
            </a:r>
          </a:p>
          <a:p>
            <a:r>
              <a:rPr lang="en-US" dirty="0" smtClean="0"/>
              <a:t>luster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86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Non-metal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or more valence electrons</a:t>
            </a:r>
          </a:p>
          <a:p>
            <a:r>
              <a:rPr lang="en-US" dirty="0" smtClean="0"/>
              <a:t>Gain electrons to form – ions with larger radii</a:t>
            </a:r>
          </a:p>
          <a:p>
            <a:r>
              <a:rPr lang="en-US" dirty="0" smtClean="0"/>
              <a:t>High electronegativity and ionization energy</a:t>
            </a:r>
          </a:p>
          <a:p>
            <a:r>
              <a:rPr lang="en-US" dirty="0" smtClean="0"/>
              <a:t>Poor conductors </a:t>
            </a:r>
          </a:p>
          <a:p>
            <a:r>
              <a:rPr lang="en-US" dirty="0" smtClean="0"/>
              <a:t>Brittle solids</a:t>
            </a:r>
          </a:p>
          <a:p>
            <a:r>
              <a:rPr lang="en-US" dirty="0" smtClean="0"/>
              <a:t>Solid, liquid or gas at room temperature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773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Metalloids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 of both metals and nonmetals.</a:t>
            </a:r>
          </a:p>
          <a:p>
            <a:r>
              <a:rPr lang="en-US" dirty="0" smtClean="0"/>
              <a:t>Sit on bold divider line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512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Solids/Liquids/Gasses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Liquids </a:t>
            </a:r>
            <a:r>
              <a:rPr lang="en-US" sz="4000" dirty="0" smtClean="0">
                <a:sym typeface="Wingdings"/>
              </a:rPr>
              <a:t> Hg and Br (Hg is metal – Br is nonmetal)</a:t>
            </a:r>
          </a:p>
          <a:p>
            <a:r>
              <a:rPr lang="en-US" sz="4000" dirty="0" smtClean="0">
                <a:sym typeface="Wingdings"/>
              </a:rPr>
              <a:t>Gasses  H, N, O, F, </a:t>
            </a:r>
            <a:r>
              <a:rPr lang="en-US" sz="4000" dirty="0" err="1" smtClean="0">
                <a:sym typeface="Wingdings"/>
              </a:rPr>
              <a:t>Cl</a:t>
            </a:r>
            <a:r>
              <a:rPr lang="en-US" sz="4000" dirty="0" smtClean="0">
                <a:sym typeface="Wingdings"/>
              </a:rPr>
              <a:t> and noble gasses</a:t>
            </a:r>
          </a:p>
          <a:p>
            <a:r>
              <a:rPr lang="en-US" sz="4000" dirty="0" smtClean="0">
                <a:sym typeface="Wingdings"/>
              </a:rPr>
              <a:t>Solids  all the rest!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0930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Diatomics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7 that make a 7 starting at the bottom of group 17 + hydrogen</a:t>
            </a:r>
          </a:p>
          <a:p>
            <a:r>
              <a:rPr lang="en-US" sz="3600" dirty="0" smtClean="0"/>
              <a:t>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N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F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Cl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Br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I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, At</a:t>
            </a:r>
            <a:r>
              <a:rPr lang="en-US" sz="3600" baseline="-25000" dirty="0" smtClean="0"/>
              <a:t>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7708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than one + oxidation state.</a:t>
            </a:r>
          </a:p>
          <a:p>
            <a:r>
              <a:rPr lang="en-US" sz="3600" dirty="0" smtClean="0"/>
              <a:t>Use 2 energy levels for bonds</a:t>
            </a:r>
          </a:p>
          <a:p>
            <a:r>
              <a:rPr lang="en-US" sz="3600" dirty="0" smtClean="0"/>
              <a:t>Form colored compounds and solutions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1431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llotrope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Nonmetal elements that exist in two or more structural forms:</a:t>
            </a:r>
          </a:p>
          <a:p>
            <a:r>
              <a:rPr lang="en-US" sz="3200" dirty="0" smtClean="0"/>
              <a:t>Examples:  </a:t>
            </a:r>
          </a:p>
          <a:p>
            <a:pPr lvl="1"/>
            <a:r>
              <a:rPr lang="en-US" sz="3000" dirty="0" smtClean="0"/>
              <a:t>carbon = coal, graphite, diamond</a:t>
            </a:r>
          </a:p>
          <a:p>
            <a:pPr lvl="1"/>
            <a:r>
              <a:rPr lang="en-US" sz="3200" dirty="0" smtClean="0"/>
              <a:t>oxygen = atmospheric 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or ozone O</a:t>
            </a:r>
            <a:r>
              <a:rPr lang="en-US" sz="3200" baseline="-25000" dirty="0" smtClean="0"/>
              <a:t>3</a:t>
            </a:r>
            <a:endParaRPr lang="en-US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29164283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Ionization energy </a:t>
            </a:r>
            <a:r>
              <a:rPr lang="en-US" dirty="0" smtClean="0">
                <a:sym typeface="Wingdings"/>
              </a:rPr>
              <a:t> energy needed to remove an electron</a:t>
            </a:r>
          </a:p>
          <a:p>
            <a:r>
              <a:rPr lang="en-US" dirty="0" smtClean="0">
                <a:sym typeface="Wingdings"/>
              </a:rPr>
              <a:t>Electronegativity   ability to attract electrons</a:t>
            </a:r>
          </a:p>
          <a:p>
            <a:r>
              <a:rPr lang="en-US" dirty="0" smtClean="0">
                <a:sym typeface="Wingdings"/>
              </a:rPr>
              <a:t>Atomic Radius  size of the neutral atom </a:t>
            </a:r>
          </a:p>
          <a:p>
            <a:pPr lvl="1"/>
            <a:r>
              <a:rPr lang="en-US" dirty="0" smtClean="0">
                <a:sym typeface="Wingdings"/>
              </a:rPr>
              <a:t>Increases going down  more energy levels</a:t>
            </a:r>
          </a:p>
          <a:p>
            <a:pPr lvl="1"/>
            <a:r>
              <a:rPr lang="en-US" dirty="0" smtClean="0">
                <a:sym typeface="Wingdings"/>
              </a:rPr>
              <a:t>Decreases going across (LR)  more + charge</a:t>
            </a:r>
          </a:p>
          <a:p>
            <a:r>
              <a:rPr lang="en-US" dirty="0" smtClean="0">
                <a:sym typeface="Wingdings"/>
              </a:rPr>
              <a:t>Ionic Radius  size of the ion </a:t>
            </a:r>
          </a:p>
          <a:p>
            <a:pPr lvl="1"/>
            <a:r>
              <a:rPr lang="en-US" dirty="0" smtClean="0">
                <a:sym typeface="Wingdings"/>
              </a:rPr>
              <a:t>Metals get smaller by losing electrons</a:t>
            </a:r>
          </a:p>
          <a:p>
            <a:pPr lvl="1"/>
            <a:r>
              <a:rPr lang="en-US" dirty="0" smtClean="0">
                <a:sym typeface="Wingdings"/>
              </a:rPr>
              <a:t>Nonmetals get bigger by gaining electrons</a:t>
            </a:r>
          </a:p>
          <a:p>
            <a:endParaRPr lang="en-US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505062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Definitions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Matter – has mass and takes up space</a:t>
            </a:r>
          </a:p>
          <a:p>
            <a:r>
              <a:rPr lang="en-US" dirty="0" smtClean="0"/>
              <a:t>Homogeneous – Same composition throughout  - a sample from anywhere will have the same % composition</a:t>
            </a:r>
          </a:p>
          <a:p>
            <a:r>
              <a:rPr lang="en-US" dirty="0" smtClean="0"/>
              <a:t>Heterogeneous – different composition depending on sample.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516123"/>
              </p:ext>
            </p:extLst>
          </p:nvPr>
        </p:nvGraphicFramePr>
        <p:xfrm>
          <a:off x="2670583" y="4233879"/>
          <a:ext cx="6096000" cy="219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11560">
                <a:tc>
                  <a:txBody>
                    <a:bodyPr/>
                    <a:lstStyle/>
                    <a:p>
                      <a:r>
                        <a:rPr lang="en-US" dirty="0" smtClean="0"/>
                        <a:t>Pure Substance/Homogeneous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Mixture</a:t>
                      </a:r>
                      <a:endParaRPr lang="en-US" dirty="0"/>
                    </a:p>
                  </a:txBody>
                  <a:tcPr/>
                </a:tc>
              </a:tr>
              <a:tr h="61156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Elements: can’t be broken down by chemical means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or more substances physically combined</a:t>
                      </a:r>
                      <a:endParaRPr lang="en-US" dirty="0"/>
                    </a:p>
                  </a:txBody>
                  <a:tcPr/>
                </a:tc>
              </a:tr>
              <a:tr h="611560">
                <a:tc>
                  <a:txBody>
                    <a:bodyPr/>
                    <a:lstStyle/>
                    <a:p>
                      <a:r>
                        <a:rPr lang="en-US" dirty="0" smtClean="0"/>
                        <a:t>Compounds:</a:t>
                      </a:r>
                      <a:r>
                        <a:rPr lang="en-US" baseline="0" dirty="0" smtClean="0"/>
                        <a:t> can be broken down into simpler substances (elements)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be separated by physical methods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362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– Ionization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0" lvl="8" indent="0">
              <a:buNone/>
            </a:pPr>
            <a:r>
              <a:rPr lang="en-US" sz="6000" dirty="0" smtClean="0"/>
              <a:t>                 He</a:t>
            </a:r>
            <a:endParaRPr lang="en-US" sz="6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46459" y="2610891"/>
            <a:ext cx="45157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6738381" y="3051920"/>
            <a:ext cx="17639" cy="25756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063850" y="3051920"/>
            <a:ext cx="4057140" cy="2346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572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- Electronegativity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0" lvl="8" indent="0">
              <a:buNone/>
            </a:pPr>
            <a:r>
              <a:rPr lang="en-US" sz="3600" dirty="0" smtClean="0"/>
              <a:t>			</a:t>
            </a:r>
            <a:r>
              <a:rPr lang="en-US" sz="6600" dirty="0" smtClean="0"/>
              <a:t>F</a:t>
            </a:r>
            <a:endParaRPr lang="en-US" sz="66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517018" y="2522686"/>
            <a:ext cx="4586332" cy="352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667822" y="2910791"/>
            <a:ext cx="0" cy="30462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728694" y="2910791"/>
            <a:ext cx="4374656" cy="2540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572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– Metallic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7200" dirty="0" err="1" smtClean="0"/>
              <a:t>Fr</a:t>
            </a:r>
            <a:endParaRPr lang="en-US" sz="72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093664" y="2373212"/>
            <a:ext cx="17639" cy="23286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975651" y="5362912"/>
            <a:ext cx="444521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852173" y="2557968"/>
            <a:ext cx="3298631" cy="23109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5498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– Atomic Radius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7200" dirty="0" smtClean="0"/>
          </a:p>
          <a:p>
            <a:endParaRPr lang="en-US" sz="7200" dirty="0"/>
          </a:p>
          <a:p>
            <a:pPr marL="0" indent="0">
              <a:buNone/>
            </a:pPr>
            <a:r>
              <a:rPr lang="en-US" sz="7200" dirty="0" err="1" smtClean="0"/>
              <a:t>Fr</a:t>
            </a:r>
            <a:endParaRPr lang="en-US" sz="72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305341" y="2205145"/>
            <a:ext cx="1" cy="24168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1940371" y="5283526"/>
            <a:ext cx="4057140" cy="264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940371" y="2505044"/>
            <a:ext cx="2469565" cy="22933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8114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Nuclear Chemistry</a:t>
            </a:r>
            <a:endParaRPr 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95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# is the same as nuclear charge</a:t>
            </a:r>
          </a:p>
          <a:p>
            <a:r>
              <a:rPr lang="en-US" dirty="0" smtClean="0"/>
              <a:t>Stability of atomic nuclei depends on the neutron : proton ratio </a:t>
            </a:r>
            <a:r>
              <a:rPr lang="en-US" dirty="0" smtClean="0">
                <a:sym typeface="Wingdings"/>
              </a:rPr>
              <a:t> should fall within the zone of stability</a:t>
            </a:r>
          </a:p>
          <a:p>
            <a:r>
              <a:rPr lang="en-US" dirty="0" smtClean="0">
                <a:sym typeface="Wingdings"/>
              </a:rPr>
              <a:t>Zone of stability:</a:t>
            </a:r>
          </a:p>
          <a:p>
            <a:pPr lvl="1"/>
            <a:r>
              <a:rPr lang="en-US" dirty="0" smtClean="0">
                <a:sym typeface="Wingdings"/>
              </a:rPr>
              <a:t>For low atomic #’s 1:1 is stable</a:t>
            </a:r>
          </a:p>
          <a:p>
            <a:pPr lvl="1"/>
            <a:r>
              <a:rPr lang="en-US" dirty="0" smtClean="0">
                <a:sym typeface="Wingdings"/>
              </a:rPr>
              <a:t>For higher atomic #’s more neutrons needed compared to protons</a:t>
            </a:r>
          </a:p>
          <a:p>
            <a:pPr lvl="1"/>
            <a:r>
              <a:rPr lang="en-US" dirty="0" smtClean="0">
                <a:sym typeface="Wingdings"/>
              </a:rPr>
              <a:t>**any element over atomic # 83 is unstable (radioactive)  this does NOT mean that all elements below 83 </a:t>
            </a:r>
            <a:r>
              <a:rPr lang="en-US" smtClean="0">
                <a:sym typeface="Wingdings"/>
              </a:rPr>
              <a:t>are stable!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47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Unstable nuclei (decay) fall apart in a series of steps – decay series.</a:t>
            </a:r>
          </a:p>
          <a:p>
            <a:pPr lvl="1"/>
            <a:r>
              <a:rPr lang="en-US" dirty="0" smtClean="0"/>
              <a:t>U- 238 finally decays to to Pb-206.</a:t>
            </a:r>
          </a:p>
          <a:p>
            <a:pPr lvl="1"/>
            <a:r>
              <a:rPr lang="en-US" dirty="0" smtClean="0"/>
              <a:t>Use table N to find decay mode.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10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 – nuclear particles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46635"/>
              </p:ext>
            </p:extLst>
          </p:nvPr>
        </p:nvGraphicFramePr>
        <p:xfrm>
          <a:off x="943631" y="1945076"/>
          <a:ext cx="7419320" cy="40348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3864"/>
                <a:gridCol w="1483864"/>
                <a:gridCol w="1483864"/>
                <a:gridCol w="1483864"/>
                <a:gridCol w="1483864"/>
              </a:tblGrid>
              <a:tr h="675150">
                <a:tc>
                  <a:txBody>
                    <a:bodyPr/>
                    <a:lstStyle/>
                    <a:p>
                      <a:r>
                        <a:rPr lang="en-US" dirty="0" smtClean="0"/>
                        <a:t>Particle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Penetrating power</a:t>
                      </a:r>
                      <a:endParaRPr lang="en-US" dirty="0"/>
                    </a:p>
                  </a:txBody>
                  <a:tcPr/>
                </a:tc>
              </a:tr>
              <a:tr h="755526">
                <a:tc>
                  <a:txBody>
                    <a:bodyPr/>
                    <a:lstStyle/>
                    <a:p>
                      <a:r>
                        <a:rPr lang="en-US" dirty="0" smtClean="0"/>
                        <a:t>Alpha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4 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4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771600">
                <a:tc>
                  <a:txBody>
                    <a:bodyPr/>
                    <a:lstStyle/>
                    <a:p>
                      <a:r>
                        <a:rPr lang="en-US" dirty="0" smtClean="0"/>
                        <a:t>Beta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0</a:t>
                      </a:r>
                      <a:r>
                        <a:rPr lang="en-US" baseline="0" dirty="0" smtClean="0"/>
                        <a:t> 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0</a:t>
                      </a:r>
                      <a:r>
                        <a:rPr lang="en-US" baseline="-25000" dirty="0" smtClean="0"/>
                        <a:t>-1</a:t>
                      </a:r>
                      <a:r>
                        <a:rPr lang="en-US" baseline="0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</a:tr>
              <a:tr h="916275">
                <a:tc>
                  <a:txBody>
                    <a:bodyPr/>
                    <a:lstStyle/>
                    <a:p>
                      <a:r>
                        <a:rPr lang="en-US" dirty="0" smtClean="0"/>
                        <a:t>positron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0 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0</a:t>
                      </a:r>
                      <a:r>
                        <a:rPr lang="en-US" baseline="-25000" dirty="0" smtClean="0"/>
                        <a:t>+1</a:t>
                      </a:r>
                      <a:r>
                        <a:rPr lang="en-US" baseline="0" dirty="0" smtClean="0"/>
                        <a:t>e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/>
                </a:tc>
              </a:tr>
              <a:tr h="916276">
                <a:tc>
                  <a:txBody>
                    <a:bodyPr/>
                    <a:lstStyle/>
                    <a:p>
                      <a:r>
                        <a:rPr lang="en-US" dirty="0" smtClean="0"/>
                        <a:t>Gamma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0 AMU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0</a:t>
                      </a:r>
                      <a:r>
                        <a:rPr lang="en-US" baseline="-25000" dirty="0" smtClean="0"/>
                        <a:t>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635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in </a:t>
            </a:r>
            <a:r>
              <a:rPr lang="en-US" dirty="0"/>
              <a:t>E</a:t>
            </a:r>
            <a:r>
              <a:rPr lang="en-US" dirty="0" smtClean="0"/>
              <a:t>lectric Field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79463" y="3456127"/>
            <a:ext cx="914400" cy="9805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83650" y="2105826"/>
            <a:ext cx="109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 +</a:t>
            </a:r>
            <a:endParaRPr lang="en-US" dirty="0"/>
          </a:p>
        </p:txBody>
      </p:sp>
      <p:sp>
        <p:nvSpPr>
          <p:cNvPr id="6" name="Minus 5"/>
          <p:cNvSpPr/>
          <p:nvPr/>
        </p:nvSpPr>
        <p:spPr>
          <a:xfrm>
            <a:off x="3633484" y="2474765"/>
            <a:ext cx="2025748" cy="209368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99728" y="5811312"/>
            <a:ext cx="117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 -</a:t>
            </a:r>
            <a:endParaRPr lang="en-US" dirty="0"/>
          </a:p>
        </p:txBody>
      </p:sp>
      <p:sp>
        <p:nvSpPr>
          <p:cNvPr id="10" name="Minus 9"/>
          <p:cNvSpPr/>
          <p:nvPr/>
        </p:nvSpPr>
        <p:spPr>
          <a:xfrm>
            <a:off x="3633484" y="5642328"/>
            <a:ext cx="2025748" cy="168984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81111" y="2797051"/>
            <a:ext cx="891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Beta (-)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95255" y="3906227"/>
            <a:ext cx="3121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Gamma and neutron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72105" y="5192227"/>
            <a:ext cx="1988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Alpha and positron</a:t>
            </a:r>
            <a:endParaRPr lang="en-US" dirty="0"/>
          </a:p>
        </p:txBody>
      </p:sp>
      <p:cxnSp>
        <p:nvCxnSpPr>
          <p:cNvPr id="16" name="Curved Connector 15"/>
          <p:cNvCxnSpPr/>
          <p:nvPr/>
        </p:nvCxnSpPr>
        <p:spPr>
          <a:xfrm flipV="1">
            <a:off x="1446963" y="2957801"/>
            <a:ext cx="5225142" cy="1093101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endCxn id="14" idx="1"/>
          </p:cNvCxnSpPr>
          <p:nvPr/>
        </p:nvCxnSpPr>
        <p:spPr>
          <a:xfrm>
            <a:off x="1446963" y="4050902"/>
            <a:ext cx="5225142" cy="1325991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3"/>
            <a:endCxn id="12" idx="1"/>
          </p:cNvCxnSpPr>
          <p:nvPr/>
        </p:nvCxnSpPr>
        <p:spPr>
          <a:xfrm>
            <a:off x="1693863" y="3946415"/>
            <a:ext cx="4801392" cy="1444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562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Nuclear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aseline="30000" dirty="0" smtClean="0"/>
              <a:t>232</a:t>
            </a:r>
            <a:r>
              <a:rPr lang="en-US" sz="3600" dirty="0" smtClean="0"/>
              <a:t>Th </a:t>
            </a:r>
            <a:r>
              <a:rPr lang="en-US" sz="3600" dirty="0" smtClean="0">
                <a:sym typeface="Wingdings"/>
              </a:rPr>
              <a:t> </a:t>
            </a:r>
            <a:r>
              <a:rPr lang="en-US" sz="3600" baseline="30000" dirty="0" smtClean="0">
                <a:sym typeface="Wingdings"/>
              </a:rPr>
              <a:t>228</a:t>
            </a:r>
            <a:r>
              <a:rPr lang="en-US" sz="3600" dirty="0" smtClean="0">
                <a:sym typeface="Wingdings"/>
              </a:rPr>
              <a:t>Ra  +  X        Decay mode ?</a:t>
            </a:r>
          </a:p>
          <a:p>
            <a:r>
              <a:rPr lang="en-US" sz="3600" baseline="30000" dirty="0" smtClean="0">
                <a:sym typeface="Wingdings"/>
              </a:rPr>
              <a:t>14</a:t>
            </a:r>
            <a:r>
              <a:rPr lang="en-US" sz="3600" dirty="0" smtClean="0">
                <a:sym typeface="Wingdings"/>
              </a:rPr>
              <a:t>C    </a:t>
            </a:r>
            <a:r>
              <a:rPr lang="en-US" sz="3600" baseline="30000" dirty="0" smtClean="0">
                <a:sym typeface="Wingdings"/>
              </a:rPr>
              <a:t>14</a:t>
            </a:r>
            <a:r>
              <a:rPr lang="en-US" sz="3600" dirty="0" smtClean="0">
                <a:sym typeface="Wingdings"/>
              </a:rPr>
              <a:t>N  +  X              Decay mode?</a:t>
            </a:r>
          </a:p>
          <a:p>
            <a:r>
              <a:rPr lang="en-US" sz="3600" baseline="30000" dirty="0" smtClean="0">
                <a:sym typeface="Wingdings"/>
              </a:rPr>
              <a:t>37</a:t>
            </a:r>
            <a:r>
              <a:rPr lang="en-US" sz="3600" dirty="0" smtClean="0">
                <a:sym typeface="Wingdings"/>
              </a:rPr>
              <a:t>K   </a:t>
            </a:r>
            <a:r>
              <a:rPr lang="en-US" sz="3600" baseline="30000" dirty="0" smtClean="0">
                <a:sym typeface="Wingdings"/>
              </a:rPr>
              <a:t>37</a:t>
            </a:r>
            <a:r>
              <a:rPr lang="en-US" sz="3600" dirty="0" smtClean="0">
                <a:sym typeface="Wingdings"/>
              </a:rPr>
              <a:t>Ar  +  X             Decay mode?</a:t>
            </a:r>
          </a:p>
          <a:p>
            <a:r>
              <a:rPr lang="en-US" sz="3600" dirty="0" smtClean="0">
                <a:sym typeface="Wingdings"/>
              </a:rPr>
              <a:t>Write the equation for the decay of </a:t>
            </a:r>
            <a:r>
              <a:rPr lang="en-US" sz="3600" baseline="30000" dirty="0" smtClean="0">
                <a:sym typeface="Wingdings"/>
              </a:rPr>
              <a:t>60</a:t>
            </a:r>
            <a:r>
              <a:rPr lang="en-US" sz="3600" dirty="0" smtClean="0">
                <a:sym typeface="Wingdings"/>
              </a:rPr>
              <a:t>Co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752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State the problem (make observations)</a:t>
            </a:r>
          </a:p>
          <a:p>
            <a:r>
              <a:rPr lang="en-US" sz="2800" dirty="0" smtClean="0"/>
              <a:t>State a hypothesis </a:t>
            </a:r>
          </a:p>
          <a:p>
            <a:r>
              <a:rPr lang="en-US" sz="2800" dirty="0" smtClean="0"/>
              <a:t>Test the hypothesis</a:t>
            </a:r>
          </a:p>
          <a:p>
            <a:pPr lvl="1"/>
            <a:r>
              <a:rPr lang="en-US" sz="2800" dirty="0" smtClean="0"/>
              <a:t>Independent variable – the one that you change</a:t>
            </a:r>
          </a:p>
          <a:p>
            <a:pPr lvl="1"/>
            <a:r>
              <a:rPr lang="en-US" sz="2800" dirty="0" smtClean="0"/>
              <a:t>Dependent variable – Changes in response to the independent variable</a:t>
            </a:r>
          </a:p>
          <a:p>
            <a:r>
              <a:rPr lang="en-US" sz="2800" dirty="0" smtClean="0"/>
              <a:t>Draw conclusions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50588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Transmutation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Changes the identity of the element;</a:t>
            </a:r>
          </a:p>
          <a:p>
            <a:r>
              <a:rPr lang="en-US" sz="3600" dirty="0" smtClean="0"/>
              <a:t>Artificial – must hit the nucleus with something – 2 reactants</a:t>
            </a:r>
          </a:p>
          <a:p>
            <a:r>
              <a:rPr lang="en-US" sz="3600" dirty="0" smtClean="0"/>
              <a:t>Natural – happens all by itself – only 1 reactant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47697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Fission and 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Both release enormous amount of energy</a:t>
            </a:r>
          </a:p>
          <a:p>
            <a:r>
              <a:rPr lang="en-US" sz="3600" dirty="0" smtClean="0"/>
              <a:t>Matter is converted to energy  -</a:t>
            </a:r>
          </a:p>
          <a:p>
            <a:pPr lvl="1"/>
            <a:r>
              <a:rPr lang="en-US" sz="3400" dirty="0" smtClean="0"/>
              <a:t> </a:t>
            </a:r>
            <a:r>
              <a:rPr lang="en-US" sz="3400" dirty="0"/>
              <a:t>E = </a:t>
            </a:r>
            <a:r>
              <a:rPr lang="en-US" sz="3400" dirty="0" smtClean="0"/>
              <a:t>mC</a:t>
            </a:r>
            <a:r>
              <a:rPr lang="en-US" sz="3400" baseline="30000" dirty="0" smtClean="0"/>
              <a:t>2</a:t>
            </a:r>
            <a:endParaRPr lang="en-US" sz="3400" dirty="0" smtClean="0"/>
          </a:p>
          <a:p>
            <a:r>
              <a:rPr lang="en-US" sz="3600" dirty="0" smtClean="0"/>
              <a:t>Missing mass is called mass defect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89923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aseline="30000" dirty="0" smtClean="0"/>
              <a:t>235</a:t>
            </a:r>
            <a:r>
              <a:rPr lang="en-US" sz="3600" baseline="-25000" dirty="0" smtClean="0"/>
              <a:t>92</a:t>
            </a:r>
            <a:r>
              <a:rPr lang="en-US" sz="3600" dirty="0" smtClean="0"/>
              <a:t>U + </a:t>
            </a:r>
            <a:r>
              <a:rPr lang="en-US" sz="3600" baseline="30000" dirty="0" smtClean="0"/>
              <a:t>1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n</a:t>
            </a:r>
            <a:r>
              <a:rPr lang="en-US" sz="3600" baseline="-25000" dirty="0" smtClean="0"/>
              <a:t> </a:t>
            </a:r>
            <a:r>
              <a:rPr lang="en-US" sz="3600" dirty="0" smtClean="0">
                <a:sym typeface="Wingdings"/>
              </a:rPr>
              <a:t> </a:t>
            </a:r>
            <a:r>
              <a:rPr lang="en-US" sz="3600" baseline="30000" dirty="0" smtClean="0">
                <a:sym typeface="Wingdings"/>
              </a:rPr>
              <a:t>91</a:t>
            </a:r>
            <a:r>
              <a:rPr lang="en-US" sz="3600" baseline="-25000" dirty="0" smtClean="0">
                <a:sym typeface="Wingdings"/>
              </a:rPr>
              <a:t>36</a:t>
            </a:r>
            <a:r>
              <a:rPr lang="en-US" sz="3600" dirty="0" smtClean="0">
                <a:sym typeface="Wingdings"/>
              </a:rPr>
              <a:t>Kr  + </a:t>
            </a:r>
            <a:r>
              <a:rPr lang="en-US" sz="3600" baseline="30000" dirty="0" smtClean="0">
                <a:sym typeface="Wingdings"/>
              </a:rPr>
              <a:t>142</a:t>
            </a:r>
            <a:r>
              <a:rPr lang="en-US" sz="3600" baseline="-25000" dirty="0" smtClean="0">
                <a:sym typeface="Wingdings"/>
              </a:rPr>
              <a:t>56</a:t>
            </a:r>
            <a:r>
              <a:rPr lang="en-US" sz="3600" dirty="0" smtClean="0">
                <a:sym typeface="Wingdings"/>
              </a:rPr>
              <a:t>Ba + 3</a:t>
            </a:r>
            <a:r>
              <a:rPr lang="en-US" sz="3600" baseline="30000" dirty="0" smtClean="0">
                <a:sym typeface="Wingdings"/>
              </a:rPr>
              <a:t> 1</a:t>
            </a:r>
            <a:r>
              <a:rPr lang="en-US" sz="3600" baseline="-25000" dirty="0" smtClean="0">
                <a:sym typeface="Wingdings"/>
              </a:rPr>
              <a:t>0</a:t>
            </a:r>
            <a:r>
              <a:rPr lang="en-US" sz="3600" dirty="0" smtClean="0">
                <a:sym typeface="Wingdings"/>
              </a:rPr>
              <a:t>n + energy</a:t>
            </a:r>
          </a:p>
          <a:p>
            <a:r>
              <a:rPr lang="en-US" sz="3600" dirty="0" smtClean="0">
                <a:sym typeface="Wingdings"/>
              </a:rPr>
              <a:t>Atomic bomb</a:t>
            </a:r>
          </a:p>
          <a:p>
            <a:r>
              <a:rPr lang="en-US" sz="3600" dirty="0" smtClean="0">
                <a:sym typeface="Wingdings"/>
              </a:rPr>
              <a:t>Nuclear power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78718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aseline="30000" dirty="0" smtClean="0"/>
              <a:t>2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H  + </a:t>
            </a:r>
            <a:r>
              <a:rPr lang="en-US" sz="4000" baseline="30000" dirty="0" smtClean="0"/>
              <a:t>2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H </a:t>
            </a:r>
            <a:r>
              <a:rPr lang="en-US" sz="4000" dirty="0" smtClean="0">
                <a:sym typeface="Wingdings"/>
              </a:rPr>
              <a:t> </a:t>
            </a:r>
            <a:r>
              <a:rPr lang="en-US" sz="4000" baseline="30000" dirty="0" smtClean="0">
                <a:sym typeface="Wingdings"/>
              </a:rPr>
              <a:t>4</a:t>
            </a:r>
            <a:r>
              <a:rPr lang="en-US" sz="4000" baseline="-25000" dirty="0" smtClean="0">
                <a:sym typeface="Wingdings"/>
              </a:rPr>
              <a:t>2</a:t>
            </a:r>
            <a:r>
              <a:rPr lang="en-US" sz="4000" dirty="0" smtClean="0">
                <a:sym typeface="Wingdings"/>
              </a:rPr>
              <a:t>He + energy</a:t>
            </a:r>
          </a:p>
          <a:p>
            <a:r>
              <a:rPr lang="en-US" sz="4000" dirty="0" smtClean="0">
                <a:sym typeface="Wingdings"/>
              </a:rPr>
              <a:t>Sun, Stars</a:t>
            </a:r>
          </a:p>
          <a:p>
            <a:r>
              <a:rPr lang="en-US" sz="4000" dirty="0" smtClean="0">
                <a:sym typeface="Wingdings"/>
              </a:rPr>
              <a:t>Hydrogen bomb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6410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Time required for ½ of the mass of a radioactive element to decay</a:t>
            </a:r>
          </a:p>
          <a:p>
            <a:pPr lvl="1"/>
            <a:r>
              <a:rPr lang="en-US" sz="3600" dirty="0" smtClean="0"/>
              <a:t>What is the half life?</a:t>
            </a:r>
          </a:p>
          <a:p>
            <a:pPr lvl="1"/>
            <a:r>
              <a:rPr lang="en-US" sz="3600" dirty="0" smtClean="0"/>
              <a:t>How many half lives have gone by?</a:t>
            </a:r>
          </a:p>
          <a:p>
            <a:pPr lvl="1"/>
            <a:r>
              <a:rPr lang="en-US" sz="3600" dirty="0" smtClean="0"/>
              <a:t>How much will be left?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666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After 62 hours, 1g of a sample of </a:t>
            </a:r>
            <a:r>
              <a:rPr lang="en-US" sz="2800" baseline="30000" dirty="0"/>
              <a:t>42</a:t>
            </a:r>
            <a:r>
              <a:rPr lang="en-US" sz="2800" dirty="0"/>
              <a:t>K remains unchanged.  How much </a:t>
            </a:r>
            <a:r>
              <a:rPr lang="en-US" sz="2800" baseline="30000" dirty="0"/>
              <a:t>42</a:t>
            </a:r>
            <a:r>
              <a:rPr lang="en-US" sz="2800" dirty="0"/>
              <a:t>K was in the original sample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In 6.2 hours a 100g sample of Ag-112 decays to 25 g.  What is the half life of Ag-112?</a:t>
            </a:r>
          </a:p>
          <a:p>
            <a:endParaRPr lang="en-US" sz="2800" dirty="0"/>
          </a:p>
          <a:p>
            <a:r>
              <a:rPr lang="en-US" sz="2800" dirty="0" smtClean="0"/>
              <a:t>A radioactive isotope has a half life of 2 days. What fraction will remain after 6 days?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9933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Isotopes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Dating – </a:t>
            </a:r>
            <a:r>
              <a:rPr lang="en-US" baseline="30000" dirty="0" smtClean="0"/>
              <a:t>14</a:t>
            </a:r>
            <a:r>
              <a:rPr lang="en-US" dirty="0" smtClean="0"/>
              <a:t>C ,   </a:t>
            </a:r>
            <a:r>
              <a:rPr lang="en-US" baseline="30000" dirty="0" smtClean="0"/>
              <a:t>238</a:t>
            </a:r>
            <a:r>
              <a:rPr lang="en-US" dirty="0" smtClean="0"/>
              <a:t>U </a:t>
            </a:r>
            <a:r>
              <a:rPr lang="en-US" dirty="0" smtClean="0">
                <a:sym typeface="Wingdings"/>
              </a:rPr>
              <a:t>  </a:t>
            </a:r>
            <a:r>
              <a:rPr lang="en-US" baseline="30000" dirty="0" smtClean="0">
                <a:sym typeface="Wingdings"/>
              </a:rPr>
              <a:t>206</a:t>
            </a:r>
            <a:r>
              <a:rPr lang="en-US" dirty="0" smtClean="0">
                <a:sym typeface="Wingdings"/>
              </a:rPr>
              <a:t>Pb</a:t>
            </a:r>
          </a:p>
          <a:p>
            <a:r>
              <a:rPr lang="en-US" dirty="0" smtClean="0">
                <a:sym typeface="Wingdings"/>
              </a:rPr>
              <a:t>Chemical Tracers – map metabolic processes – photosynthesis</a:t>
            </a:r>
          </a:p>
          <a:p>
            <a:r>
              <a:rPr lang="en-US" dirty="0" smtClean="0">
                <a:sym typeface="Wingdings"/>
              </a:rPr>
              <a:t>Industrial Processes – measure thickness of metals, strength of welds.</a:t>
            </a:r>
          </a:p>
          <a:p>
            <a:r>
              <a:rPr lang="en-US" dirty="0" smtClean="0">
                <a:sym typeface="Wingdings"/>
              </a:rPr>
              <a:t>Medical – short half life – eliminate quickly</a:t>
            </a:r>
          </a:p>
          <a:p>
            <a:pPr lvl="1"/>
            <a:r>
              <a:rPr lang="en-US" baseline="30000" dirty="0" smtClean="0">
                <a:sym typeface="Wingdings"/>
              </a:rPr>
              <a:t>131</a:t>
            </a:r>
            <a:r>
              <a:rPr lang="en-US" dirty="0" smtClean="0">
                <a:sym typeface="Wingdings"/>
              </a:rPr>
              <a:t>I – Thyroid</a:t>
            </a:r>
          </a:p>
          <a:p>
            <a:pPr lvl="1"/>
            <a:r>
              <a:rPr lang="en-US" baseline="30000" dirty="0" smtClean="0">
                <a:sym typeface="Wingdings"/>
              </a:rPr>
              <a:t>60</a:t>
            </a:r>
            <a:r>
              <a:rPr lang="en-US" dirty="0" smtClean="0">
                <a:sym typeface="Wingdings"/>
              </a:rPr>
              <a:t>C – cancer</a:t>
            </a:r>
          </a:p>
          <a:p>
            <a:pPr lvl="1"/>
            <a:r>
              <a:rPr lang="en-US" baseline="30000" dirty="0" smtClean="0">
                <a:sym typeface="Wingdings"/>
              </a:rPr>
              <a:t>99</a:t>
            </a:r>
            <a:r>
              <a:rPr lang="en-US" dirty="0" smtClean="0">
                <a:sym typeface="Wingdings"/>
              </a:rPr>
              <a:t>Tc – brain tumor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5854500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Bonding</a:t>
            </a:r>
            <a:endParaRPr lang="en-US" sz="6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32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Atoms combine to form </a:t>
            </a:r>
            <a:r>
              <a:rPr lang="en-US" sz="4000" dirty="0" smtClean="0"/>
              <a:t>molecules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Involves only valence electrons</a:t>
            </a:r>
          </a:p>
          <a:p>
            <a:r>
              <a:rPr lang="en-US" sz="4000" dirty="0" smtClean="0"/>
              <a:t>As bonds form energy is released </a:t>
            </a:r>
            <a:r>
              <a:rPr lang="en-US" sz="4000" dirty="0" smtClean="0">
                <a:sym typeface="Wingdings"/>
              </a:rPr>
              <a:t> more stable!</a:t>
            </a:r>
          </a:p>
          <a:p>
            <a:r>
              <a:rPr lang="en-US" sz="4000" dirty="0" smtClean="0">
                <a:sym typeface="Wingdings"/>
              </a:rPr>
              <a:t>When bonds break energy is absorbed.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5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03263" y="626925"/>
            <a:ext cx="1350499" cy="6269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bonds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89725" y="1864701"/>
            <a:ext cx="1252024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Metallic</a:t>
            </a:r>
          </a:p>
          <a:p>
            <a:pPr algn="ctr"/>
            <a:r>
              <a:rPr lang="en-US" dirty="0" smtClean="0"/>
              <a:t>Sea of mobile e-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51163" y="1864701"/>
            <a:ext cx="1446963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Ionic</a:t>
            </a:r>
          </a:p>
          <a:p>
            <a:pPr algn="ctr"/>
            <a:r>
              <a:rPr lang="en-US" dirty="0" smtClean="0"/>
              <a:t>Transferred </a:t>
            </a:r>
          </a:p>
          <a:p>
            <a:pPr algn="ctr"/>
            <a:r>
              <a:rPr lang="en-US" dirty="0" smtClean="0"/>
              <a:t>e-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95217" y="1864701"/>
            <a:ext cx="131131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Covalent</a:t>
            </a:r>
          </a:p>
          <a:p>
            <a:pPr algn="ctr"/>
            <a:r>
              <a:rPr lang="en-US" dirty="0" smtClean="0"/>
              <a:t>Shared e-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78845" y="3263227"/>
            <a:ext cx="1116372" cy="1189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Polar </a:t>
            </a:r>
          </a:p>
          <a:p>
            <a:pPr algn="ctr"/>
            <a:r>
              <a:rPr lang="en-US" dirty="0" smtClean="0"/>
              <a:t>Bond</a:t>
            </a:r>
          </a:p>
          <a:p>
            <a:pPr algn="ctr"/>
            <a:r>
              <a:rPr lang="en-US" dirty="0" smtClean="0"/>
              <a:t>Unequal </a:t>
            </a:r>
          </a:p>
          <a:p>
            <a:pPr algn="ctr"/>
            <a:r>
              <a:rPr lang="en-US" dirty="0" smtClean="0"/>
              <a:t>sharing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07199" y="3247150"/>
            <a:ext cx="1284179" cy="12609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Nonpolar Bond</a:t>
            </a:r>
          </a:p>
          <a:p>
            <a:pPr algn="ctr"/>
            <a:r>
              <a:rPr lang="en-US" dirty="0" smtClean="0"/>
              <a:t>Equal sharing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80447" y="5272603"/>
            <a:ext cx="1679079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Polar molecule</a:t>
            </a:r>
          </a:p>
          <a:p>
            <a:pPr algn="ctr"/>
            <a:r>
              <a:rPr lang="en-US" dirty="0" smtClean="0"/>
              <a:t>Not symmetrical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234813" y="5272603"/>
            <a:ext cx="1403754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Nonpolar Molecule</a:t>
            </a:r>
          </a:p>
          <a:p>
            <a:pPr algn="ctr"/>
            <a:r>
              <a:rPr lang="en-US" dirty="0" smtClean="0"/>
              <a:t>symmetrical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441749" y="1253851"/>
            <a:ext cx="1561514" cy="610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276578" y="1253851"/>
            <a:ext cx="530553" cy="610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353762" y="1077025"/>
            <a:ext cx="1511272" cy="7876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366636" y="2779101"/>
            <a:ext cx="498398" cy="484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749289" y="2779101"/>
            <a:ext cx="257238" cy="484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250831" y="1253851"/>
            <a:ext cx="994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metals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003264" y="1253852"/>
            <a:ext cx="1377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Metal +</a:t>
            </a:r>
          </a:p>
          <a:p>
            <a:r>
              <a:rPr lang="en-US" dirty="0" smtClean="0"/>
              <a:t>nonmetal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948624" y="1077025"/>
            <a:ext cx="1361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nonmetals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366636" y="4452777"/>
            <a:ext cx="943471" cy="610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1" idx="2"/>
          </p:cNvCxnSpPr>
          <p:nvPr/>
        </p:nvCxnSpPr>
        <p:spPr>
          <a:xfrm>
            <a:off x="7749289" y="4508101"/>
            <a:ext cx="0" cy="5555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2"/>
          </p:cNvCxnSpPr>
          <p:nvPr/>
        </p:nvCxnSpPr>
        <p:spPr>
          <a:xfrm flipH="1">
            <a:off x="5884315" y="4452777"/>
            <a:ext cx="252716" cy="8198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419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Always add acid to water (not water to acid)</a:t>
            </a:r>
          </a:p>
          <a:p>
            <a:r>
              <a:rPr lang="en-US" sz="3600" dirty="0" smtClean="0"/>
              <a:t>Always wear goggles</a:t>
            </a:r>
          </a:p>
          <a:p>
            <a:r>
              <a:rPr lang="en-US" sz="3600" dirty="0" smtClean="0"/>
              <a:t>Tie back long hair</a:t>
            </a:r>
          </a:p>
          <a:p>
            <a:r>
              <a:rPr lang="en-US" sz="3600" dirty="0" smtClean="0"/>
              <a:t>Don’t wear open shoes </a:t>
            </a:r>
          </a:p>
          <a:p>
            <a:r>
              <a:rPr lang="en-US" sz="3600" dirty="0" smtClean="0"/>
              <a:t>Don’t wear jewelry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53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1326" y="295275"/>
            <a:ext cx="6892161" cy="1143000"/>
          </a:xfrm>
        </p:spPr>
        <p:txBody>
          <a:bodyPr/>
          <a:lstStyle/>
          <a:p>
            <a:r>
              <a:rPr lang="en-US" dirty="0" smtClean="0"/>
              <a:t>Ionic/Covalent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91326" y="1800401"/>
            <a:ext cx="6892162" cy="4155899"/>
          </a:xfrm>
        </p:spPr>
        <p:txBody>
          <a:bodyPr/>
          <a:lstStyle/>
          <a:p>
            <a:r>
              <a:rPr lang="en-US" dirty="0" smtClean="0"/>
              <a:t>Ionic character increases as the electronegativity difference increases – more polar bonds</a:t>
            </a:r>
          </a:p>
          <a:p>
            <a:pPr marL="0" indent="0">
              <a:buNone/>
            </a:pPr>
            <a:r>
              <a:rPr lang="en-US" dirty="0" smtClean="0"/>
              <a:t>Electronegativity difference</a:t>
            </a:r>
          </a:p>
          <a:p>
            <a:r>
              <a:rPr lang="en-US" dirty="0" smtClean="0"/>
              <a:t>Covalent (0 – 1.7)                     Ionic &gt;1.7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05802" y="3311451"/>
            <a:ext cx="57396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099727" y="2764901"/>
            <a:ext cx="0" cy="12377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334421" y="4195577"/>
            <a:ext cx="4967905" cy="32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24146" y="4227727"/>
            <a:ext cx="26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Increasing Ionic character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334421" y="5513728"/>
            <a:ext cx="4839286" cy="32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04533" y="5561953"/>
            <a:ext cx="2968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Increasing covalent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76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 a substance to conduct electricity it must have:</a:t>
            </a:r>
          </a:p>
          <a:p>
            <a:r>
              <a:rPr lang="en-US" sz="3200" dirty="0" smtClean="0"/>
              <a:t>Free electrons (metallic bond)</a:t>
            </a:r>
          </a:p>
          <a:p>
            <a:r>
              <a:rPr lang="en-US" sz="3200" dirty="0" smtClean="0"/>
              <a:t>OR</a:t>
            </a:r>
          </a:p>
          <a:p>
            <a:r>
              <a:rPr lang="en-US" sz="3200" dirty="0" smtClean="0"/>
              <a:t>Free ions (ionic substance as liquid or dissolved in water)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54350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dot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only valence electrons</a:t>
            </a:r>
          </a:p>
          <a:p>
            <a:r>
              <a:rPr lang="en-US" dirty="0" smtClean="0"/>
              <a:t>Ionic diagrams have brackets and charges!</a:t>
            </a:r>
          </a:p>
          <a:p>
            <a:r>
              <a:rPr lang="en-US" dirty="0" smtClean="0"/>
              <a:t>Draw e- dot diagrams for :</a:t>
            </a:r>
          </a:p>
          <a:p>
            <a:r>
              <a:rPr lang="en-US" dirty="0" err="1" smtClean="0"/>
              <a:t>HBr</a:t>
            </a:r>
            <a:r>
              <a:rPr lang="en-US" dirty="0" smtClean="0"/>
              <a:t>     </a:t>
            </a:r>
            <a:r>
              <a:rPr lang="en-US" dirty="0"/>
              <a:t> </a:t>
            </a:r>
            <a:r>
              <a:rPr lang="en-US" dirty="0" smtClean="0"/>
              <a:t>           CO2                  H2O                NH3</a:t>
            </a:r>
          </a:p>
          <a:p>
            <a:endParaRPr lang="en-US" dirty="0"/>
          </a:p>
          <a:p>
            <a:r>
              <a:rPr lang="en-US" dirty="0" smtClean="0"/>
              <a:t>CH4		O2	         </a:t>
            </a:r>
            <a:r>
              <a:rPr lang="en-US" dirty="0" err="1" smtClean="0"/>
              <a:t>NaCl</a:t>
            </a:r>
            <a:r>
              <a:rPr lang="en-US" dirty="0" smtClean="0"/>
              <a:t>	CaCl2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91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Linear:  </a:t>
            </a:r>
          </a:p>
          <a:p>
            <a:pPr lvl="1"/>
            <a:r>
              <a:rPr lang="en-US" sz="2400" dirty="0" err="1" smtClean="0"/>
              <a:t>HBr</a:t>
            </a:r>
            <a:r>
              <a:rPr lang="en-US" sz="2400" dirty="0" smtClean="0"/>
              <a:t>   CO2   O2</a:t>
            </a:r>
          </a:p>
          <a:p>
            <a:r>
              <a:rPr lang="en-US" sz="2400" dirty="0" smtClean="0"/>
              <a:t>Bent:</a:t>
            </a:r>
          </a:p>
          <a:p>
            <a:pPr lvl="1"/>
            <a:r>
              <a:rPr lang="en-US" sz="2400" dirty="0" smtClean="0"/>
              <a:t>H2O   H2S</a:t>
            </a:r>
          </a:p>
          <a:p>
            <a:r>
              <a:rPr lang="en-US" sz="2400" dirty="0" smtClean="0"/>
              <a:t>Pyramid:</a:t>
            </a:r>
          </a:p>
          <a:p>
            <a:pPr lvl="1"/>
            <a:r>
              <a:rPr lang="en-US" sz="2400" dirty="0" smtClean="0"/>
              <a:t>NH3</a:t>
            </a:r>
          </a:p>
          <a:p>
            <a:r>
              <a:rPr lang="en-US" sz="2400" dirty="0" smtClean="0"/>
              <a:t>Tetrahedral:</a:t>
            </a:r>
          </a:p>
          <a:p>
            <a:pPr lvl="1"/>
            <a:r>
              <a:rPr lang="en-US" sz="2400" dirty="0" smtClean="0"/>
              <a:t>CH4   CH3Cl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8443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Intermolecular Forces: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Hold molecules together to form solids and liquids </a:t>
            </a:r>
          </a:p>
          <a:p>
            <a:pPr lvl="1"/>
            <a:r>
              <a:rPr lang="en-US" dirty="0" smtClean="0"/>
              <a:t>More polar molecule = stronger force</a:t>
            </a:r>
          </a:p>
          <a:p>
            <a:r>
              <a:rPr lang="en-US" dirty="0" smtClean="0"/>
              <a:t>Dipole – Dipole attraction: 2 polar molecules attract each other </a:t>
            </a:r>
          </a:p>
          <a:p>
            <a:r>
              <a:rPr lang="en-US" dirty="0" smtClean="0"/>
              <a:t>Hydrogen Bond:  very strong dipole attraction  (H + N,O, F)</a:t>
            </a:r>
          </a:p>
          <a:p>
            <a:r>
              <a:rPr lang="en-US" dirty="0" smtClean="0"/>
              <a:t>Van Der Waals: nonpolar molecules </a:t>
            </a:r>
          </a:p>
          <a:p>
            <a:pPr lvl="1"/>
            <a:r>
              <a:rPr lang="en-US" dirty="0" smtClean="0"/>
              <a:t>Strength increases as size increases</a:t>
            </a:r>
          </a:p>
          <a:p>
            <a:r>
              <a:rPr lang="en-US" dirty="0" smtClean="0"/>
              <a:t>Molecule-Ion attraction:  Responsible for dissolving ionic substances (dissociation)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954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/>
              <a:t>Metallic</a:t>
            </a:r>
          </a:p>
          <a:p>
            <a:pPr lvl="1"/>
            <a:r>
              <a:rPr lang="en-US" sz="3600" dirty="0" smtClean="0"/>
              <a:t>Variable Melting points</a:t>
            </a:r>
          </a:p>
          <a:p>
            <a:pPr lvl="1"/>
            <a:r>
              <a:rPr lang="en-US" sz="3600" dirty="0" smtClean="0"/>
              <a:t>Good conductors of heat and electricity (due to free e-)</a:t>
            </a:r>
          </a:p>
          <a:p>
            <a:pPr lvl="1"/>
            <a:r>
              <a:rPr lang="en-US" sz="3600" dirty="0" smtClean="0"/>
              <a:t>Luster</a:t>
            </a:r>
          </a:p>
          <a:p>
            <a:pPr lvl="1"/>
            <a:r>
              <a:rPr lang="en-US" sz="3600" dirty="0" smtClean="0"/>
              <a:t>Malleable and ductile</a:t>
            </a:r>
          </a:p>
          <a:p>
            <a:pPr lvl="1"/>
            <a:r>
              <a:rPr lang="en-US" sz="3600" dirty="0" smtClean="0"/>
              <a:t>EX:   Cu, Fe,  Hg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19509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u="sng" dirty="0" smtClean="0"/>
              <a:t>Ionic</a:t>
            </a:r>
          </a:p>
          <a:p>
            <a:pPr lvl="1"/>
            <a:r>
              <a:rPr lang="en-US" sz="3600" dirty="0" smtClean="0"/>
              <a:t>High melting Point</a:t>
            </a:r>
          </a:p>
          <a:p>
            <a:pPr lvl="1"/>
            <a:r>
              <a:rPr lang="en-US" sz="3600" dirty="0" smtClean="0"/>
              <a:t>Crystal lattice structure</a:t>
            </a:r>
          </a:p>
          <a:p>
            <a:pPr lvl="1"/>
            <a:r>
              <a:rPr lang="en-US" sz="3600" dirty="0" smtClean="0"/>
              <a:t>Conduct as liquids or aqueous (dissolved in H2O)</a:t>
            </a:r>
          </a:p>
          <a:p>
            <a:pPr lvl="1"/>
            <a:r>
              <a:rPr lang="en-US" sz="3600" dirty="0" smtClean="0"/>
              <a:t>Always use empirical formula</a:t>
            </a:r>
          </a:p>
          <a:p>
            <a:pPr lvl="1"/>
            <a:r>
              <a:rPr lang="en-US" sz="3600" dirty="0" smtClean="0"/>
              <a:t>EX:  </a:t>
            </a:r>
            <a:r>
              <a:rPr lang="en-US" sz="3600" dirty="0" err="1" smtClean="0"/>
              <a:t>NaCl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05059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Molecular</a:t>
            </a:r>
          </a:p>
          <a:p>
            <a:pPr lvl="1"/>
            <a:r>
              <a:rPr lang="en-US" sz="3600" dirty="0" smtClean="0"/>
              <a:t>Low melting and boiling point</a:t>
            </a:r>
          </a:p>
          <a:p>
            <a:pPr lvl="1"/>
            <a:r>
              <a:rPr lang="en-US" sz="3600" dirty="0" smtClean="0"/>
              <a:t>Soft / brittle</a:t>
            </a:r>
          </a:p>
          <a:p>
            <a:pPr lvl="1"/>
            <a:r>
              <a:rPr lang="en-US" sz="3600" dirty="0" smtClean="0"/>
              <a:t>Poor conductors </a:t>
            </a:r>
          </a:p>
          <a:p>
            <a:pPr lvl="1"/>
            <a:r>
              <a:rPr lang="en-US" sz="3600" dirty="0" smtClean="0"/>
              <a:t>All three phases at room temp.</a:t>
            </a:r>
          </a:p>
          <a:p>
            <a:pPr lvl="1"/>
            <a:r>
              <a:rPr lang="en-US" sz="3600" dirty="0" smtClean="0"/>
              <a:t>EX:   butter,  water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22903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/>
              <a:t>Network:</a:t>
            </a:r>
          </a:p>
          <a:p>
            <a:pPr lvl="1"/>
            <a:r>
              <a:rPr lang="en-US" sz="3200" dirty="0" smtClean="0"/>
              <a:t>Very high melting point</a:t>
            </a:r>
          </a:p>
          <a:p>
            <a:pPr lvl="1"/>
            <a:r>
              <a:rPr lang="en-US" sz="3200" dirty="0" smtClean="0"/>
              <a:t>Very strong/hard</a:t>
            </a:r>
          </a:p>
          <a:p>
            <a:pPr lvl="1"/>
            <a:r>
              <a:rPr lang="en-US" sz="3200" dirty="0" smtClean="0"/>
              <a:t>Poor conductors</a:t>
            </a:r>
          </a:p>
          <a:p>
            <a:pPr lvl="1"/>
            <a:r>
              <a:rPr lang="en-US" sz="3200" dirty="0" smtClean="0"/>
              <a:t>Many atoms covalently bonded </a:t>
            </a:r>
          </a:p>
          <a:p>
            <a:pPr lvl="1"/>
            <a:r>
              <a:rPr lang="en-US" sz="3200" dirty="0" smtClean="0"/>
              <a:t>Large crystal – macromolecule</a:t>
            </a:r>
          </a:p>
          <a:p>
            <a:pPr lvl="1"/>
            <a:r>
              <a:rPr lang="en-US" sz="3200" dirty="0" smtClean="0"/>
              <a:t>EX:  Diamond,  </a:t>
            </a:r>
            <a:r>
              <a:rPr lang="en-US" sz="3200" dirty="0" err="1" smtClean="0"/>
              <a:t>SiC</a:t>
            </a:r>
            <a:r>
              <a:rPr lang="en-US" sz="3200" dirty="0" smtClean="0"/>
              <a:t>,  SiO2 (quartz)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81599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Formulas and Equations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65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Kinetic -  energy of motion</a:t>
            </a:r>
          </a:p>
          <a:p>
            <a:pPr lvl="1"/>
            <a:r>
              <a:rPr lang="en-US" sz="2800" dirty="0" smtClean="0"/>
              <a:t>Temperature measures the average kinetic energy of substance</a:t>
            </a:r>
          </a:p>
          <a:p>
            <a:pPr lvl="1"/>
            <a:r>
              <a:rPr lang="en-US" sz="2800" dirty="0" smtClean="0"/>
              <a:t>If two objects have the same temperature, they have the same kinetic energy</a:t>
            </a:r>
          </a:p>
          <a:p>
            <a:r>
              <a:rPr lang="en-US" sz="2800" dirty="0" smtClean="0"/>
              <a:t>Potential – stored energy (energy of position)</a:t>
            </a:r>
          </a:p>
          <a:p>
            <a:r>
              <a:rPr lang="en-US" sz="2800" dirty="0" smtClean="0"/>
              <a:t>Thermal energy - heat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978093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Empirical – lowest ratio of subscripts </a:t>
            </a:r>
          </a:p>
          <a:p>
            <a:pPr lvl="1"/>
            <a:r>
              <a:rPr lang="en-US" sz="2400" dirty="0" smtClean="0"/>
              <a:t>Used for </a:t>
            </a:r>
            <a:r>
              <a:rPr lang="en-US" sz="2400" u="sng" dirty="0" smtClean="0"/>
              <a:t>all </a:t>
            </a:r>
            <a:r>
              <a:rPr lang="en-US" sz="2400" dirty="0" smtClean="0"/>
              <a:t> ionic compounds</a:t>
            </a:r>
          </a:p>
          <a:p>
            <a:r>
              <a:rPr lang="en-US" sz="2400" dirty="0" smtClean="0"/>
              <a:t>Molecular – as the covalent substance actually exists</a:t>
            </a:r>
          </a:p>
          <a:p>
            <a:pPr lvl="1"/>
            <a:r>
              <a:rPr lang="en-US" sz="2400" dirty="0" smtClean="0"/>
              <a:t>Always a whole # multiple of the empirical formula</a:t>
            </a:r>
          </a:p>
          <a:p>
            <a:r>
              <a:rPr lang="en-US" sz="2400" dirty="0" smtClean="0"/>
              <a:t>Structural – shows how atoms are bonded together</a:t>
            </a:r>
          </a:p>
          <a:p>
            <a:pPr lvl="1"/>
            <a:r>
              <a:rPr lang="en-US" sz="2400" dirty="0" smtClean="0"/>
              <a:t>Dash(-) = a covalent bond – 1 pair of shared electrons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030603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Naming Compounds – Writing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Know your oxidation # rules – and USE them!</a:t>
            </a:r>
          </a:p>
          <a:p>
            <a:r>
              <a:rPr lang="en-US" sz="3600" dirty="0" smtClean="0"/>
              <a:t>Neutral compounds add up to 0, Polyatomic ions add up to the charge on the ion.</a:t>
            </a:r>
          </a:p>
          <a:p>
            <a:r>
              <a:rPr lang="en-US" sz="3600" dirty="0" smtClean="0"/>
              <a:t>Use </a:t>
            </a:r>
            <a:r>
              <a:rPr lang="en-US" sz="3600" dirty="0" err="1" smtClean="0"/>
              <a:t>criss</a:t>
            </a:r>
            <a:r>
              <a:rPr lang="en-US" sz="3600" dirty="0" smtClean="0"/>
              <a:t>- cross to find formula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91163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CORRECT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Hydrofloric</a:t>
            </a:r>
            <a:r>
              <a:rPr lang="en-US" dirty="0" smtClean="0"/>
              <a:t> acid</a:t>
            </a:r>
          </a:p>
          <a:p>
            <a:r>
              <a:rPr lang="en-US" dirty="0" smtClean="0"/>
              <a:t>Iron III chloride</a:t>
            </a:r>
          </a:p>
          <a:p>
            <a:r>
              <a:rPr lang="en-US" dirty="0" smtClean="0"/>
              <a:t>Sulfurous acid</a:t>
            </a:r>
          </a:p>
          <a:p>
            <a:r>
              <a:rPr lang="en-US" dirty="0" smtClean="0"/>
              <a:t>Copper II nitrate</a:t>
            </a:r>
          </a:p>
          <a:p>
            <a:r>
              <a:rPr lang="en-US" dirty="0" smtClean="0"/>
              <a:t>Copper II sulfate </a:t>
            </a:r>
            <a:r>
              <a:rPr lang="en-US" dirty="0" err="1" smtClean="0"/>
              <a:t>pentahydrate</a:t>
            </a:r>
            <a:endParaRPr lang="en-US" dirty="0" smtClean="0"/>
          </a:p>
          <a:p>
            <a:r>
              <a:rPr lang="en-US" dirty="0" smtClean="0"/>
              <a:t>Aluminum sulfate</a:t>
            </a:r>
          </a:p>
          <a:p>
            <a:r>
              <a:rPr lang="en-US" dirty="0" err="1" smtClean="0"/>
              <a:t>Diphosphorous</a:t>
            </a:r>
            <a:r>
              <a:rPr lang="en-US" dirty="0" smtClean="0"/>
              <a:t> </a:t>
            </a:r>
            <a:r>
              <a:rPr lang="en-US" smtClean="0"/>
              <a:t>pentoxide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3229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/>
          <p:nvPr/>
        </p:nvSpPr>
        <p:spPr>
          <a:xfrm>
            <a:off x="6398926" y="3864446"/>
            <a:ext cx="1006739" cy="42783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75447"/>
                </a:lnTo>
                <a:lnTo>
                  <a:pt x="1006739" y="275447"/>
                </a:lnTo>
                <a:lnTo>
                  <a:pt x="1006739" y="427830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traight Connector 4"/>
          <p:cNvSpPr/>
          <p:nvPr/>
        </p:nvSpPr>
        <p:spPr>
          <a:xfrm>
            <a:off x="5393701" y="3864446"/>
            <a:ext cx="1005225" cy="47839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005225" y="0"/>
                </a:moveTo>
                <a:lnTo>
                  <a:pt x="1005225" y="326012"/>
                </a:lnTo>
                <a:lnTo>
                  <a:pt x="0" y="326012"/>
                </a:lnTo>
                <a:lnTo>
                  <a:pt x="0" y="47839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Straight Connector 5"/>
          <p:cNvSpPr/>
          <p:nvPr/>
        </p:nvSpPr>
        <p:spPr>
          <a:xfrm>
            <a:off x="4388475" y="2341529"/>
            <a:ext cx="2010451" cy="47839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26012"/>
                </a:lnTo>
                <a:lnTo>
                  <a:pt x="2010451" y="326012"/>
                </a:lnTo>
                <a:lnTo>
                  <a:pt x="2010451" y="47839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aight Connector 6"/>
          <p:cNvSpPr/>
          <p:nvPr/>
        </p:nvSpPr>
        <p:spPr>
          <a:xfrm>
            <a:off x="2378023" y="3864446"/>
            <a:ext cx="1005225" cy="47839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26012"/>
                </a:lnTo>
                <a:lnTo>
                  <a:pt x="1005225" y="326012"/>
                </a:lnTo>
                <a:lnTo>
                  <a:pt x="1005225" y="47839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7"/>
          <p:cNvSpPr/>
          <p:nvPr/>
        </p:nvSpPr>
        <p:spPr>
          <a:xfrm>
            <a:off x="1372798" y="3864446"/>
            <a:ext cx="1005225" cy="47839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005225" y="0"/>
                </a:moveTo>
                <a:lnTo>
                  <a:pt x="1005225" y="326012"/>
                </a:lnTo>
                <a:lnTo>
                  <a:pt x="0" y="326012"/>
                </a:lnTo>
                <a:lnTo>
                  <a:pt x="0" y="47839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traight Connector 8"/>
          <p:cNvSpPr/>
          <p:nvPr/>
        </p:nvSpPr>
        <p:spPr>
          <a:xfrm>
            <a:off x="2378023" y="2341529"/>
            <a:ext cx="2010451" cy="47839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010451" y="0"/>
                </a:moveTo>
                <a:lnTo>
                  <a:pt x="2010451" y="326012"/>
                </a:lnTo>
                <a:lnTo>
                  <a:pt x="0" y="326012"/>
                </a:lnTo>
                <a:lnTo>
                  <a:pt x="0" y="47839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ounded Rectangle 9"/>
          <p:cNvSpPr/>
          <p:nvPr/>
        </p:nvSpPr>
        <p:spPr>
          <a:xfrm>
            <a:off x="3566017" y="1297008"/>
            <a:ext cx="1644914" cy="104452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grpSp>
        <p:nvGrpSpPr>
          <p:cNvPr id="11" name="Group 10"/>
          <p:cNvGrpSpPr/>
          <p:nvPr/>
        </p:nvGrpSpPr>
        <p:grpSpPr>
          <a:xfrm>
            <a:off x="3748786" y="1470638"/>
            <a:ext cx="1644914" cy="1044520"/>
            <a:chOff x="3200749" y="457018"/>
            <a:chExt cx="1644914" cy="1044520"/>
          </a:xfrm>
        </p:grpSpPr>
        <p:sp>
          <p:nvSpPr>
            <p:cNvPr id="35" name="Rounded Rectangle 34"/>
            <p:cNvSpPr/>
            <p:nvPr/>
          </p:nvSpPr>
          <p:spPr>
            <a:xfrm>
              <a:off x="3200749" y="457018"/>
              <a:ext cx="1644914" cy="104452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ounded Rectangle 11"/>
            <p:cNvSpPr/>
            <p:nvPr/>
          </p:nvSpPr>
          <p:spPr>
            <a:xfrm>
              <a:off x="3231342" y="487611"/>
              <a:ext cx="1583728" cy="983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Inorganic Compounds</a:t>
              </a:r>
              <a:endParaRPr lang="en-US" sz="1600" kern="1200" dirty="0"/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1555566" y="2819925"/>
            <a:ext cx="1644914" cy="104452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grpSp>
        <p:nvGrpSpPr>
          <p:cNvPr id="13" name="Group 12"/>
          <p:cNvGrpSpPr/>
          <p:nvPr/>
        </p:nvGrpSpPr>
        <p:grpSpPr>
          <a:xfrm>
            <a:off x="1738334" y="2993555"/>
            <a:ext cx="1644914" cy="1044520"/>
            <a:chOff x="1190297" y="1979935"/>
            <a:chExt cx="1644914" cy="1044520"/>
          </a:xfrm>
        </p:grpSpPr>
        <p:sp>
          <p:nvSpPr>
            <p:cNvPr id="33" name="Rounded Rectangle 32"/>
            <p:cNvSpPr/>
            <p:nvPr/>
          </p:nvSpPr>
          <p:spPr>
            <a:xfrm>
              <a:off x="1190297" y="1979935"/>
              <a:ext cx="1644914" cy="104452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14"/>
            <p:cNvSpPr/>
            <p:nvPr/>
          </p:nvSpPr>
          <p:spPr>
            <a:xfrm>
              <a:off x="1220890" y="2010528"/>
              <a:ext cx="1583728" cy="983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Acids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Start with H </a:t>
              </a:r>
              <a:endParaRPr lang="en-US" sz="16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33109" y="4516472"/>
            <a:ext cx="1644914" cy="1044520"/>
            <a:chOff x="185072" y="3502852"/>
            <a:chExt cx="1644914" cy="1044520"/>
          </a:xfrm>
        </p:grpSpPr>
        <p:sp>
          <p:nvSpPr>
            <p:cNvPr id="31" name="Rounded Rectangle 30"/>
            <p:cNvSpPr/>
            <p:nvPr/>
          </p:nvSpPr>
          <p:spPr>
            <a:xfrm>
              <a:off x="185072" y="3502852"/>
              <a:ext cx="1644914" cy="104452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ounded Rectangle 16"/>
            <p:cNvSpPr/>
            <p:nvPr/>
          </p:nvSpPr>
          <p:spPr>
            <a:xfrm>
              <a:off x="215665" y="3533445"/>
              <a:ext cx="1583728" cy="983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u="sng" kern="1200" dirty="0" smtClean="0"/>
                <a:t>Binary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Hydro +</a:t>
              </a:r>
              <a:endParaRPr lang="en-US" sz="1600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/>
                <a:t>Ic</a:t>
              </a:r>
              <a:r>
                <a:rPr lang="en-US" sz="1600" kern="1200" dirty="0" smtClean="0"/>
                <a:t> acid</a:t>
              </a:r>
              <a:endParaRPr lang="en-US" sz="1600" kern="1200" dirty="0"/>
            </a:p>
          </p:txBody>
        </p:sp>
      </p:grpSp>
      <p:sp>
        <p:nvSpPr>
          <p:cNvPr id="15" name="Rounded Rectangle 14"/>
          <p:cNvSpPr/>
          <p:nvPr/>
        </p:nvSpPr>
        <p:spPr>
          <a:xfrm>
            <a:off x="2560792" y="4342842"/>
            <a:ext cx="1644914" cy="104452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grpSp>
        <p:nvGrpSpPr>
          <p:cNvPr id="16" name="Group 15"/>
          <p:cNvGrpSpPr/>
          <p:nvPr/>
        </p:nvGrpSpPr>
        <p:grpSpPr>
          <a:xfrm>
            <a:off x="2743560" y="4516472"/>
            <a:ext cx="1644914" cy="1044520"/>
            <a:chOff x="2195523" y="3502852"/>
            <a:chExt cx="1644914" cy="1044520"/>
          </a:xfrm>
        </p:grpSpPr>
        <p:sp>
          <p:nvSpPr>
            <p:cNvPr id="29" name="Rounded Rectangle 28"/>
            <p:cNvSpPr/>
            <p:nvPr/>
          </p:nvSpPr>
          <p:spPr>
            <a:xfrm>
              <a:off x="2195523" y="3502852"/>
              <a:ext cx="1644914" cy="104452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ounded Rectangle 19"/>
            <p:cNvSpPr/>
            <p:nvPr/>
          </p:nvSpPr>
          <p:spPr>
            <a:xfrm>
              <a:off x="2226116" y="3533445"/>
              <a:ext cx="1583728" cy="983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u="sng" kern="1200" dirty="0" smtClean="0"/>
                <a:t>Polyatomic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No hydro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/>
                <a:t>Ic</a:t>
              </a:r>
              <a:r>
                <a:rPr lang="en-US" sz="1600" kern="1200" dirty="0" smtClean="0"/>
                <a:t> or </a:t>
              </a:r>
              <a:r>
                <a:rPr lang="en-US" sz="1600" kern="1200" dirty="0" err="1" smtClean="0"/>
                <a:t>ous</a:t>
              </a:r>
              <a:r>
                <a:rPr lang="en-US" sz="1600" kern="1200" dirty="0" smtClean="0"/>
                <a:t> acid</a:t>
              </a:r>
              <a:endParaRPr lang="en-US" sz="1600" kern="1200" dirty="0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5576469" y="2819925"/>
            <a:ext cx="1644914" cy="104452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grpSp>
        <p:nvGrpSpPr>
          <p:cNvPr id="18" name="Group 17"/>
          <p:cNvGrpSpPr/>
          <p:nvPr/>
        </p:nvGrpSpPr>
        <p:grpSpPr>
          <a:xfrm>
            <a:off x="5759237" y="2993555"/>
            <a:ext cx="1644914" cy="1044520"/>
            <a:chOff x="5211200" y="1979935"/>
            <a:chExt cx="1644914" cy="1044520"/>
          </a:xfrm>
        </p:grpSpPr>
        <p:sp>
          <p:nvSpPr>
            <p:cNvPr id="27" name="Rounded Rectangle 26"/>
            <p:cNvSpPr/>
            <p:nvPr/>
          </p:nvSpPr>
          <p:spPr>
            <a:xfrm>
              <a:off x="5211200" y="1979935"/>
              <a:ext cx="1644914" cy="104452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ounded Rectangle 22"/>
            <p:cNvSpPr/>
            <p:nvPr/>
          </p:nvSpPr>
          <p:spPr>
            <a:xfrm>
              <a:off x="5241793" y="2010528"/>
              <a:ext cx="1583728" cy="983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/>
                <a:t>Nonacids</a:t>
              </a:r>
              <a:endParaRPr lang="en-US" sz="1600" kern="1200" dirty="0" smtClean="0"/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Do not start with H</a:t>
              </a:r>
              <a:endParaRPr lang="en-US" sz="1600" kern="1200" dirty="0"/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4571243" y="4342842"/>
            <a:ext cx="1644914" cy="104452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grpSp>
        <p:nvGrpSpPr>
          <p:cNvPr id="20" name="Group 19"/>
          <p:cNvGrpSpPr/>
          <p:nvPr/>
        </p:nvGrpSpPr>
        <p:grpSpPr>
          <a:xfrm>
            <a:off x="4754011" y="4516472"/>
            <a:ext cx="1644914" cy="1044520"/>
            <a:chOff x="4205974" y="3502852"/>
            <a:chExt cx="1644914" cy="1044520"/>
          </a:xfrm>
        </p:grpSpPr>
        <p:sp>
          <p:nvSpPr>
            <p:cNvPr id="25" name="Rounded Rectangle 24"/>
            <p:cNvSpPr/>
            <p:nvPr/>
          </p:nvSpPr>
          <p:spPr>
            <a:xfrm>
              <a:off x="4205974" y="3502852"/>
              <a:ext cx="1644914" cy="104452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ounded Rectangle 25"/>
            <p:cNvSpPr/>
            <p:nvPr/>
          </p:nvSpPr>
          <p:spPr>
            <a:xfrm>
              <a:off x="4236567" y="3533445"/>
              <a:ext cx="1583728" cy="983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u="sng" kern="1200" dirty="0" smtClean="0"/>
                <a:t>Ionic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Roman numerals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Binary-ide ending</a:t>
              </a:r>
              <a:endParaRPr lang="en-US" sz="1600" kern="1200" dirty="0"/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6583208" y="4292277"/>
            <a:ext cx="1644914" cy="104452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grpSp>
        <p:nvGrpSpPr>
          <p:cNvPr id="22" name="Group 21"/>
          <p:cNvGrpSpPr/>
          <p:nvPr/>
        </p:nvGrpSpPr>
        <p:grpSpPr>
          <a:xfrm>
            <a:off x="6765976" y="4465907"/>
            <a:ext cx="1644914" cy="1044520"/>
            <a:chOff x="6217939" y="3452287"/>
            <a:chExt cx="1644914" cy="1044520"/>
          </a:xfrm>
        </p:grpSpPr>
        <p:sp>
          <p:nvSpPr>
            <p:cNvPr id="23" name="Rounded Rectangle 22"/>
            <p:cNvSpPr/>
            <p:nvPr/>
          </p:nvSpPr>
          <p:spPr>
            <a:xfrm>
              <a:off x="6217939" y="3452287"/>
              <a:ext cx="1644914" cy="104452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28"/>
            <p:cNvSpPr/>
            <p:nvPr/>
          </p:nvSpPr>
          <p:spPr>
            <a:xfrm>
              <a:off x="6248532" y="3482880"/>
              <a:ext cx="1583728" cy="9833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u="sng" kern="1200" dirty="0" smtClean="0"/>
                <a:t>Covalent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Greek prefix </a:t>
              </a:r>
              <a:endParaRPr lang="en-US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237285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FeCl3</a:t>
            </a:r>
          </a:p>
          <a:p>
            <a:r>
              <a:rPr lang="en-US" sz="3600" dirty="0" smtClean="0"/>
              <a:t>H3(PO4)</a:t>
            </a:r>
          </a:p>
          <a:p>
            <a:r>
              <a:rPr lang="en-US" sz="3600" dirty="0" smtClean="0"/>
              <a:t>Fe2O3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81568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Al2(SO4)3 + ZnCl2 </a:t>
            </a:r>
            <a:r>
              <a:rPr lang="en-US" sz="3600" dirty="0" smtClean="0">
                <a:sym typeface="Wingdings"/>
              </a:rPr>
              <a:t> AlCl3 = ZnSO4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682062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Synthesis: </a:t>
            </a:r>
            <a:r>
              <a:rPr lang="en-US" sz="2800" dirty="0" smtClean="0">
                <a:sym typeface="Wingdings"/>
              </a:rPr>
              <a:t> Building  H2 + O2  H2O</a:t>
            </a:r>
            <a:endParaRPr lang="en-US" sz="2800" dirty="0" smtClean="0"/>
          </a:p>
          <a:p>
            <a:r>
              <a:rPr lang="en-US" sz="2800" dirty="0" smtClean="0"/>
              <a:t>Decomposition:  Breakdown  H2O </a:t>
            </a:r>
            <a:r>
              <a:rPr lang="en-US" sz="2800" dirty="0" smtClean="0">
                <a:sym typeface="Wingdings"/>
              </a:rPr>
              <a:t> H2 + O2</a:t>
            </a:r>
            <a:endParaRPr lang="en-US" sz="2800" dirty="0" smtClean="0"/>
          </a:p>
          <a:p>
            <a:r>
              <a:rPr lang="en-US" sz="2800" dirty="0" smtClean="0"/>
              <a:t>Single Replacement:  Free element replaces the ion in a compound  Mg + </a:t>
            </a:r>
            <a:r>
              <a:rPr lang="en-US" sz="2800" dirty="0" err="1" smtClean="0"/>
              <a:t>HCl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/>
              </a:rPr>
              <a:t> MgCl2 + H2</a:t>
            </a:r>
            <a:endParaRPr lang="en-US" sz="2800" dirty="0" smtClean="0"/>
          </a:p>
          <a:p>
            <a:r>
              <a:rPr lang="en-US" sz="2800" dirty="0" smtClean="0"/>
              <a:t>Double Replacement: two like charged ions switch partners CaCl2 + MgI2 </a:t>
            </a:r>
            <a:r>
              <a:rPr lang="en-US" sz="2800" dirty="0" smtClean="0">
                <a:sym typeface="Wingdings"/>
              </a:rPr>
              <a:t> MgCl2 + CaI2</a:t>
            </a:r>
            <a:endParaRPr lang="en-US" sz="2800" dirty="0" smtClean="0"/>
          </a:p>
          <a:p>
            <a:r>
              <a:rPr lang="en-US" sz="2800" dirty="0" smtClean="0"/>
              <a:t>Combustion: Hydrocarbon + oxygen </a:t>
            </a:r>
            <a:r>
              <a:rPr lang="en-US" sz="2800" dirty="0" smtClean="0">
                <a:sym typeface="Wingdings"/>
              </a:rPr>
              <a:t> CO2 + H2O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38045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Math of Formulas and Equations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667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 Composition (table 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% = part/whole X 100</a:t>
            </a:r>
          </a:p>
          <a:p>
            <a:r>
              <a:rPr lang="en-US" sz="3200" dirty="0" smtClean="0"/>
              <a:t>What is the % carbon in Na2CO3?</a:t>
            </a:r>
          </a:p>
          <a:p>
            <a:r>
              <a:rPr lang="en-US" sz="3200" dirty="0" smtClean="0"/>
              <a:t>What is the % water in copper II sulfate </a:t>
            </a:r>
            <a:r>
              <a:rPr lang="en-US" sz="3200" dirty="0" err="1" smtClean="0"/>
              <a:t>pentahydrate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409270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514476" y="295275"/>
            <a:ext cx="7069012" cy="813901"/>
          </a:xfrm>
        </p:spPr>
        <p:txBody>
          <a:bodyPr/>
          <a:lstStyle/>
          <a:p>
            <a:r>
              <a:rPr lang="en-US" dirty="0" smtClean="0"/>
              <a:t>Mole conversions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537020" y="3262104"/>
            <a:ext cx="1844089" cy="1440180"/>
            <a:chOff x="3028949" y="2233404"/>
            <a:chExt cx="1440180" cy="1440180"/>
          </a:xfrm>
        </p:grpSpPr>
        <p:sp>
          <p:nvSpPr>
            <p:cNvPr id="19" name="Rounded Rectangle 18"/>
            <p:cNvSpPr/>
            <p:nvPr/>
          </p:nvSpPr>
          <p:spPr>
            <a:xfrm>
              <a:off x="3028949" y="2233404"/>
              <a:ext cx="1440180" cy="144018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099253" y="2303708"/>
              <a:ext cx="1299572" cy="12995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0" tIns="88900" rIns="88900" bIns="8890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500" kern="1200" dirty="0" smtClean="0"/>
                <a:t>1mole</a:t>
              </a:r>
              <a:endParaRPr lang="en-US" sz="3500" kern="1200" dirty="0"/>
            </a:p>
          </p:txBody>
        </p:sp>
      </p:grpSp>
      <p:sp>
        <p:nvSpPr>
          <p:cNvPr id="7" name="Straight Connector 5"/>
          <p:cNvSpPr/>
          <p:nvPr/>
        </p:nvSpPr>
        <p:spPr>
          <a:xfrm rot="16200000">
            <a:off x="4066887" y="2756991"/>
            <a:ext cx="1010226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10226" y="0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oup 7"/>
          <p:cNvGrpSpPr/>
          <p:nvPr/>
        </p:nvGrpSpPr>
        <p:grpSpPr>
          <a:xfrm>
            <a:off x="4089540" y="1286957"/>
            <a:ext cx="964920" cy="964920"/>
            <a:chOff x="3266579" y="258257"/>
            <a:chExt cx="964920" cy="964920"/>
          </a:xfrm>
        </p:grpSpPr>
        <p:sp>
          <p:nvSpPr>
            <p:cNvPr id="17" name="Rounded Rectangle 16"/>
            <p:cNvSpPr/>
            <p:nvPr/>
          </p:nvSpPr>
          <p:spPr>
            <a:xfrm>
              <a:off x="3266579" y="258257"/>
              <a:ext cx="964920" cy="96492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7"/>
            <p:cNvSpPr/>
            <p:nvPr/>
          </p:nvSpPr>
          <p:spPr>
            <a:xfrm>
              <a:off x="3313683" y="305361"/>
              <a:ext cx="870712" cy="8707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 smtClean="0"/>
                <a:t>6.02 x 10</a:t>
              </a:r>
              <a:r>
                <a:rPr lang="en-US" sz="1800" kern="1200" baseline="30000" dirty="0" smtClean="0"/>
                <a:t>23 </a:t>
              </a:r>
              <a:r>
                <a:rPr lang="en-US" sz="1800" kern="1200" baseline="0" dirty="0" smtClean="0"/>
                <a:t>particles</a:t>
              </a:r>
              <a:endParaRPr lang="en-US" sz="1800" kern="1200" dirty="0"/>
            </a:p>
          </p:txBody>
        </p:sp>
      </p:grpSp>
      <p:sp>
        <p:nvSpPr>
          <p:cNvPr id="9" name="Straight Connector 8"/>
          <p:cNvSpPr/>
          <p:nvPr/>
        </p:nvSpPr>
        <p:spPr>
          <a:xfrm rot="1800000">
            <a:off x="5236880" y="4603986"/>
            <a:ext cx="824191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824191" y="0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6005861" y="4606122"/>
            <a:ext cx="964920" cy="964920"/>
            <a:chOff x="5182900" y="3577422"/>
            <a:chExt cx="964920" cy="964920"/>
          </a:xfrm>
        </p:grpSpPr>
        <p:sp>
          <p:nvSpPr>
            <p:cNvPr id="15" name="Rounded Rectangle 14"/>
            <p:cNvSpPr/>
            <p:nvPr/>
          </p:nvSpPr>
          <p:spPr>
            <a:xfrm>
              <a:off x="5182900" y="3577422"/>
              <a:ext cx="964920" cy="96492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10"/>
            <p:cNvSpPr/>
            <p:nvPr/>
          </p:nvSpPr>
          <p:spPr>
            <a:xfrm>
              <a:off x="5230004" y="3624526"/>
              <a:ext cx="870712" cy="8707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020" tIns="33020" rIns="33020" bIns="3302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300" kern="1200" dirty="0" smtClean="0"/>
                <a:t>The gram molecular mass of the substance</a:t>
              </a:r>
              <a:endParaRPr lang="en-US" sz="1300" kern="1200" dirty="0"/>
            </a:p>
          </p:txBody>
        </p:sp>
      </p:grpSp>
      <p:sp>
        <p:nvSpPr>
          <p:cNvPr id="11" name="Straight Connector 11"/>
          <p:cNvSpPr/>
          <p:nvPr/>
        </p:nvSpPr>
        <p:spPr>
          <a:xfrm rot="9000000">
            <a:off x="3082930" y="4603986"/>
            <a:ext cx="824191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824191" y="0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oup 11"/>
          <p:cNvGrpSpPr/>
          <p:nvPr/>
        </p:nvGrpSpPr>
        <p:grpSpPr>
          <a:xfrm>
            <a:off x="2173219" y="4606122"/>
            <a:ext cx="964920" cy="964920"/>
            <a:chOff x="1350258" y="3577422"/>
            <a:chExt cx="964920" cy="964920"/>
          </a:xfrm>
        </p:grpSpPr>
        <p:sp>
          <p:nvSpPr>
            <p:cNvPr id="13" name="Rounded Rectangle 12"/>
            <p:cNvSpPr/>
            <p:nvPr/>
          </p:nvSpPr>
          <p:spPr>
            <a:xfrm>
              <a:off x="1350258" y="3577422"/>
              <a:ext cx="964920" cy="96492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13"/>
            <p:cNvSpPr/>
            <p:nvPr/>
          </p:nvSpPr>
          <p:spPr>
            <a:xfrm>
              <a:off x="1397362" y="3624526"/>
              <a:ext cx="870712" cy="8707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500" kern="1200" dirty="0" smtClean="0"/>
                <a:t>22.4 liters of any gas at STP</a:t>
              </a:r>
              <a:endParaRPr lang="en-US" sz="1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3409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able to label both endothermic and exothermic diagrams</a:t>
            </a:r>
          </a:p>
          <a:p>
            <a:r>
              <a:rPr lang="en-US" dirty="0" smtClean="0"/>
              <a:t>Be able to show the effect of a catalyst on the reaction diagram</a:t>
            </a:r>
          </a:p>
          <a:p>
            <a:pPr lvl="1"/>
            <a:r>
              <a:rPr lang="en-US" dirty="0" smtClean="0"/>
              <a:t>Catalyst – speeds up rate of a chemical reaction by lowering activation energy.</a:t>
            </a:r>
          </a:p>
          <a:p>
            <a:r>
              <a:rPr lang="en-US" dirty="0" smtClean="0"/>
              <a:t>Exothermic – releases heat – reactants have more energy than products.</a:t>
            </a:r>
          </a:p>
          <a:p>
            <a:r>
              <a:rPr lang="en-US" dirty="0" smtClean="0"/>
              <a:t>Endothermic – absorbs heat – reactants have less energy than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37601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is the mass of .75 </a:t>
            </a:r>
            <a:r>
              <a:rPr lang="en-US" sz="3200" dirty="0" err="1" smtClean="0"/>
              <a:t>mol</a:t>
            </a:r>
            <a:r>
              <a:rPr lang="en-US" sz="3200" dirty="0" smtClean="0"/>
              <a:t> of SO2?</a:t>
            </a:r>
          </a:p>
          <a:p>
            <a:r>
              <a:rPr lang="en-US" sz="3200" dirty="0" smtClean="0"/>
              <a:t>32g of CuSO4 = how many moles?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45609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Molecular formula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the molecular formula of a compound  with a formula mass of 42 and and empirical formula of CH2?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62953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Stoichiometry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moles of given</a:t>
            </a:r>
          </a:p>
          <a:p>
            <a:r>
              <a:rPr lang="en-US" dirty="0" smtClean="0"/>
              <a:t>Set up mole ratio</a:t>
            </a:r>
          </a:p>
          <a:p>
            <a:r>
              <a:rPr lang="en-US" dirty="0" smtClean="0"/>
              <a:t>Convert to requested unit</a:t>
            </a:r>
          </a:p>
          <a:p>
            <a:r>
              <a:rPr lang="en-US" dirty="0" smtClean="0"/>
              <a:t>EX: </a:t>
            </a:r>
            <a:r>
              <a:rPr lang="en-US" dirty="0" smtClean="0">
                <a:latin typeface="Cambria Math"/>
                <a:cs typeface="Cambria Math"/>
              </a:rPr>
              <a:t> 2C</a:t>
            </a:r>
            <a:r>
              <a:rPr lang="en-US" baseline="-25000" dirty="0" smtClean="0">
                <a:latin typeface="Cambria Math"/>
                <a:cs typeface="Cambria Math"/>
              </a:rPr>
              <a:t>2</a:t>
            </a:r>
            <a:r>
              <a:rPr lang="en-US" dirty="0" smtClean="0">
                <a:latin typeface="Cambria Math"/>
                <a:cs typeface="Cambria Math"/>
              </a:rPr>
              <a:t>H</a:t>
            </a:r>
            <a:r>
              <a:rPr lang="en-US" baseline="-25000" dirty="0" smtClean="0">
                <a:latin typeface="Cambria Math"/>
                <a:cs typeface="Cambria Math"/>
              </a:rPr>
              <a:t>6</a:t>
            </a:r>
            <a:r>
              <a:rPr lang="en-US" dirty="0" smtClean="0">
                <a:latin typeface="Cambria Math"/>
                <a:cs typeface="Cambria Math"/>
              </a:rPr>
              <a:t> + 7O</a:t>
            </a:r>
            <a:r>
              <a:rPr lang="en-US" baseline="-25000" dirty="0" smtClean="0">
                <a:latin typeface="Cambria Math"/>
                <a:cs typeface="Cambria Math"/>
              </a:rPr>
              <a:t>2</a:t>
            </a:r>
            <a:r>
              <a:rPr lang="en-US" dirty="0" smtClean="0">
                <a:latin typeface="Cambria Math"/>
                <a:cs typeface="Cambria Math"/>
              </a:rPr>
              <a:t> </a:t>
            </a:r>
            <a:r>
              <a:rPr lang="en-US" dirty="0" smtClean="0">
                <a:latin typeface="Cambria Math"/>
                <a:cs typeface="Cambria Math"/>
                <a:sym typeface="Wingdings"/>
              </a:rPr>
              <a:t> 4CO</a:t>
            </a:r>
            <a:r>
              <a:rPr lang="en-US" baseline="-25000" dirty="0" smtClean="0">
                <a:latin typeface="Cambria Math"/>
                <a:cs typeface="Cambria Math"/>
                <a:sym typeface="Wingdings"/>
              </a:rPr>
              <a:t>2</a:t>
            </a:r>
            <a:r>
              <a:rPr lang="en-US" dirty="0" smtClean="0">
                <a:latin typeface="Cambria Math"/>
                <a:cs typeface="Cambria Math"/>
                <a:sym typeface="Wingdings"/>
              </a:rPr>
              <a:t> + 6H</a:t>
            </a:r>
            <a:r>
              <a:rPr lang="en-US" baseline="-25000" dirty="0" smtClean="0">
                <a:latin typeface="Cambria Math"/>
                <a:cs typeface="Cambria Math"/>
                <a:sym typeface="Wingdings"/>
              </a:rPr>
              <a:t>2</a:t>
            </a:r>
            <a:r>
              <a:rPr lang="en-US" dirty="0" smtClean="0">
                <a:latin typeface="Cambria Math"/>
                <a:cs typeface="Cambria Math"/>
                <a:sym typeface="Wingdings"/>
              </a:rPr>
              <a:t>O</a:t>
            </a:r>
          </a:p>
          <a:p>
            <a:pPr lvl="1"/>
            <a:r>
              <a:rPr lang="en-US" dirty="0" smtClean="0">
                <a:latin typeface="Cambria Math"/>
                <a:cs typeface="Cambria Math"/>
                <a:sym typeface="Wingdings"/>
              </a:rPr>
              <a:t>How many moles of water are produced if 3.5 moles of O</a:t>
            </a:r>
            <a:r>
              <a:rPr lang="en-US" baseline="-25000" dirty="0" smtClean="0">
                <a:latin typeface="Cambria Math"/>
                <a:cs typeface="Cambria Math"/>
                <a:sym typeface="Wingdings"/>
              </a:rPr>
              <a:t>2</a:t>
            </a:r>
            <a:r>
              <a:rPr lang="en-US" dirty="0" smtClean="0">
                <a:latin typeface="Cambria Math"/>
                <a:cs typeface="Cambria Math"/>
                <a:sym typeface="Wingdings"/>
              </a:rPr>
              <a:t> are used?</a:t>
            </a:r>
          </a:p>
          <a:p>
            <a:pPr lvl="1"/>
            <a:endParaRPr lang="en-US" dirty="0">
              <a:latin typeface="Cambria Math"/>
              <a:cs typeface="Cambria Math"/>
              <a:sym typeface="Wingdings"/>
            </a:endParaRPr>
          </a:p>
          <a:p>
            <a:pPr lvl="1"/>
            <a:r>
              <a:rPr lang="en-US" dirty="0" smtClean="0">
                <a:latin typeface="Cambria Math"/>
                <a:cs typeface="Cambria Math"/>
                <a:sym typeface="Wingdings"/>
              </a:rPr>
              <a:t>How many grams of C</a:t>
            </a:r>
            <a:r>
              <a:rPr lang="en-US" baseline="-25000" dirty="0" smtClean="0">
                <a:latin typeface="Cambria Math"/>
                <a:cs typeface="Cambria Math"/>
                <a:sym typeface="Wingdings"/>
              </a:rPr>
              <a:t>2</a:t>
            </a:r>
            <a:r>
              <a:rPr lang="en-US" dirty="0" smtClean="0">
                <a:latin typeface="Cambria Math"/>
                <a:cs typeface="Cambria Math"/>
                <a:sym typeface="Wingdings"/>
              </a:rPr>
              <a:t>H</a:t>
            </a:r>
            <a:r>
              <a:rPr lang="en-US" baseline="-25000" dirty="0" smtClean="0">
                <a:latin typeface="Cambria Math"/>
                <a:cs typeface="Cambria Math"/>
                <a:sym typeface="Wingdings"/>
              </a:rPr>
              <a:t>6</a:t>
            </a:r>
            <a:r>
              <a:rPr lang="en-US" dirty="0" smtClean="0">
                <a:latin typeface="Cambria Math"/>
                <a:cs typeface="Cambria Math"/>
                <a:sym typeface="Wingdings"/>
              </a:rPr>
              <a:t> are needed to react with 67.2 L of O</a:t>
            </a:r>
            <a:r>
              <a:rPr lang="en-US" baseline="-25000" dirty="0" smtClean="0">
                <a:latin typeface="Cambria Math"/>
                <a:cs typeface="Cambria Math"/>
                <a:sym typeface="Wingdings"/>
              </a:rPr>
              <a:t>2</a:t>
            </a:r>
            <a:r>
              <a:rPr lang="en-US" dirty="0" smtClean="0">
                <a:latin typeface="Cambria Math"/>
                <a:cs typeface="Cambria Math"/>
                <a:sym typeface="Wingdings"/>
              </a:rPr>
              <a:t>?</a:t>
            </a:r>
            <a:endParaRPr lang="en-US" dirty="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456042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 diagrams</a:t>
            </a:r>
            <a:endParaRPr lang="en-US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/>
          <a:srcRect t="13812" b="138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9748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Formulas from reference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Know how and when to use these formulas Table T:</a:t>
            </a:r>
          </a:p>
          <a:p>
            <a:pPr lvl="1"/>
            <a:r>
              <a:rPr lang="en-US" sz="2800" dirty="0"/>
              <a:t>% error</a:t>
            </a:r>
          </a:p>
          <a:p>
            <a:pPr lvl="1"/>
            <a:r>
              <a:rPr lang="en-US" sz="2800" dirty="0"/>
              <a:t>Kelvin/Celsius conversion</a:t>
            </a:r>
          </a:p>
          <a:p>
            <a:pPr lvl="1"/>
            <a:r>
              <a:rPr lang="en-US" sz="2800" dirty="0"/>
              <a:t>Density </a:t>
            </a:r>
            <a:r>
              <a:rPr lang="en-US" sz="2800" dirty="0" smtClean="0"/>
              <a:t>Problems</a:t>
            </a:r>
          </a:p>
          <a:p>
            <a:r>
              <a:rPr lang="en-US" sz="2800" dirty="0" smtClean="0"/>
              <a:t>Metric units – Table C</a:t>
            </a:r>
          </a:p>
          <a:p>
            <a:r>
              <a:rPr lang="en-US" sz="2800" dirty="0" smtClean="0"/>
              <a:t>Element names and symbols – Table 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49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651</TotalTime>
  <Words>2290</Words>
  <Application>Microsoft Macintosh PowerPoint</Application>
  <PresentationFormat>On-screen Show (4:3)</PresentationFormat>
  <Paragraphs>424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Pixel</vt:lpstr>
      <vt:lpstr>Midterm Review</vt:lpstr>
      <vt:lpstr>Matter and Measurement</vt:lpstr>
      <vt:lpstr>Definitions</vt:lpstr>
      <vt:lpstr>Scientific Method</vt:lpstr>
      <vt:lpstr>Lab Safety</vt:lpstr>
      <vt:lpstr>Forms of Energy</vt:lpstr>
      <vt:lpstr>Reaction diagrams</vt:lpstr>
      <vt:lpstr>Reaction diagrams</vt:lpstr>
      <vt:lpstr>Formulas from reference tables</vt:lpstr>
      <vt:lpstr>Significant figures</vt:lpstr>
      <vt:lpstr>Factor Label Conversion</vt:lpstr>
      <vt:lpstr>Atomic Structure</vt:lpstr>
      <vt:lpstr>PowerPoint Presentation</vt:lpstr>
      <vt:lpstr>PowerPoint Presentation</vt:lpstr>
      <vt:lpstr>Models of the Atom</vt:lpstr>
      <vt:lpstr>Models (con’t)</vt:lpstr>
      <vt:lpstr>Models  (Con’t)</vt:lpstr>
      <vt:lpstr>Periodic Table</vt:lpstr>
      <vt:lpstr>Symbol information</vt:lpstr>
      <vt:lpstr>Definitions</vt:lpstr>
      <vt:lpstr>Specific Groups</vt:lpstr>
      <vt:lpstr>Metal Properties</vt:lpstr>
      <vt:lpstr>Non-metal Properties</vt:lpstr>
      <vt:lpstr>Metalloids Properties</vt:lpstr>
      <vt:lpstr>Solids/Liquids/Gasses </vt:lpstr>
      <vt:lpstr>Diatomics</vt:lpstr>
      <vt:lpstr>Transition Elements</vt:lpstr>
      <vt:lpstr>Allotrope</vt:lpstr>
      <vt:lpstr>Definitions</vt:lpstr>
      <vt:lpstr>Trend – Ionization energy</vt:lpstr>
      <vt:lpstr>Trend - Electronegativity</vt:lpstr>
      <vt:lpstr>Trend – Metallic Character</vt:lpstr>
      <vt:lpstr>Trend – Atomic Radius</vt:lpstr>
      <vt:lpstr>Nuclear Chemistry</vt:lpstr>
      <vt:lpstr>PowerPoint Presentation</vt:lpstr>
      <vt:lpstr>Radioactivity</vt:lpstr>
      <vt:lpstr>Table O – nuclear particles</vt:lpstr>
      <vt:lpstr>Behavior in Electric Field</vt:lpstr>
      <vt:lpstr>Balancing Nuclear Equations</vt:lpstr>
      <vt:lpstr>Transmutation Reactions</vt:lpstr>
      <vt:lpstr>Fission and Fusion</vt:lpstr>
      <vt:lpstr>Fission</vt:lpstr>
      <vt:lpstr>Fusion</vt:lpstr>
      <vt:lpstr>Half life</vt:lpstr>
      <vt:lpstr>Problems</vt:lpstr>
      <vt:lpstr>Uses of Isotopes</vt:lpstr>
      <vt:lpstr>Bonding</vt:lpstr>
      <vt:lpstr>Atoms combine to form molecules</vt:lpstr>
      <vt:lpstr>PowerPoint Presentation</vt:lpstr>
      <vt:lpstr>Ionic/Covalent Character</vt:lpstr>
      <vt:lpstr>Conductivity</vt:lpstr>
      <vt:lpstr>Electron dot diagrams</vt:lpstr>
      <vt:lpstr>Molecular Shape</vt:lpstr>
      <vt:lpstr>Intermolecular Forces:</vt:lpstr>
      <vt:lpstr>Substance Types</vt:lpstr>
      <vt:lpstr>PowerPoint Presentation</vt:lpstr>
      <vt:lpstr>PowerPoint Presentation</vt:lpstr>
      <vt:lpstr>PowerPoint Presentation</vt:lpstr>
      <vt:lpstr>Formulas and Equations</vt:lpstr>
      <vt:lpstr>Types of formulas</vt:lpstr>
      <vt:lpstr>Naming Compounds – Writing Formulas</vt:lpstr>
      <vt:lpstr>Write the CORRECT formula</vt:lpstr>
      <vt:lpstr>PowerPoint Presentation</vt:lpstr>
      <vt:lpstr>Name the following:</vt:lpstr>
      <vt:lpstr>Balancing Equations</vt:lpstr>
      <vt:lpstr>Types of Reactions</vt:lpstr>
      <vt:lpstr>Math of Formulas and Equations</vt:lpstr>
      <vt:lpstr>% Composition (table T)</vt:lpstr>
      <vt:lpstr>Mole conversions</vt:lpstr>
      <vt:lpstr>PowerPoint Presentation</vt:lpstr>
      <vt:lpstr>Finding Molecular formula</vt:lpstr>
      <vt:lpstr>Stoichiometry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Office 2004 Test Drive User</dc:creator>
  <cp:keywords/>
  <dc:description/>
  <cp:lastModifiedBy>Office 2004 Test Drive User</cp:lastModifiedBy>
  <cp:revision>96</cp:revision>
  <dcterms:created xsi:type="dcterms:W3CDTF">2023-12-09T01:53:44Z</dcterms:created>
  <dcterms:modified xsi:type="dcterms:W3CDTF">2023-12-12T22:09:16Z</dcterms:modified>
  <cp:category/>
</cp:coreProperties>
</file>