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89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9" r:id="rId52"/>
    <p:sldId id="306" r:id="rId53"/>
    <p:sldId id="307" r:id="rId54"/>
    <p:sldId id="308" r:id="rId55"/>
    <p:sldId id="310" r:id="rId56"/>
    <p:sldId id="311" r:id="rId57"/>
    <p:sldId id="312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7C62CC-18BB-B344-9D66-50AE48713727}" type="datetimeFigureOut">
              <a:rPr lang="en-US" smtClean="0"/>
              <a:t>11/17/23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D63CAD7-A120-6346-8663-93A861CCA4A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8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4" Type="http://schemas.openxmlformats.org/officeDocument/2006/relationships/image" Target="../media/image26.jpeg"/><Relationship Id="rId5" Type="http://schemas.openxmlformats.org/officeDocument/2006/relationships/image" Target="../media/image27.jpeg"/><Relationship Id="rId6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e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jpe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jpe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Chemical Bonding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042" y="2540821"/>
            <a:ext cx="3278108" cy="387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543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Chemical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Atoms form bonds to fill (stabilize) their valence shell. </a:t>
            </a:r>
          </a:p>
          <a:p>
            <a:r>
              <a:rPr lang="en-US" sz="3200" dirty="0"/>
              <a:t>Lose , Gain or Share e-</a:t>
            </a:r>
          </a:p>
        </p:txBody>
      </p:sp>
    </p:spTree>
    <p:extLst>
      <p:ext uri="{BB962C8B-B14F-4D97-AF65-F5344CB8AC3E}">
        <p14:creationId xmlns:p14="http://schemas.microsoft.com/office/powerpoint/2010/main" val="2715962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Atoms transfer electrons to form ions.</a:t>
            </a:r>
          </a:p>
          <a:p>
            <a:r>
              <a:rPr lang="en-US" sz="3200" dirty="0"/>
              <a:t>One atom loses e- (metal)</a:t>
            </a:r>
          </a:p>
          <a:p>
            <a:r>
              <a:rPr lang="en-US" sz="3200" dirty="0"/>
              <a:t>The other atom gains e- (nonmetal)</a:t>
            </a:r>
          </a:p>
        </p:txBody>
      </p:sp>
    </p:spTree>
    <p:extLst>
      <p:ext uri="{BB962C8B-B14F-4D97-AF65-F5344CB8AC3E}">
        <p14:creationId xmlns:p14="http://schemas.microsoft.com/office/powerpoint/2010/main" val="3113127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075" y="2570063"/>
            <a:ext cx="5449683" cy="323984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12075" y="1098707"/>
            <a:ext cx="15858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  11 +</a:t>
            </a:r>
          </a:p>
          <a:p>
            <a:r>
              <a:rPr lang="en-US" dirty="0"/>
              <a:t>      11 – </a:t>
            </a:r>
          </a:p>
          <a:p>
            <a:r>
              <a:rPr lang="en-US" dirty="0"/>
              <a:t>Net charge 0</a:t>
            </a:r>
          </a:p>
          <a:p>
            <a:r>
              <a:rPr lang="en-US" dirty="0" err="1"/>
              <a:t>Eneg</a:t>
            </a:r>
            <a:r>
              <a:rPr lang="en-US" dirty="0"/>
              <a:t> .9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79246" y="1084438"/>
            <a:ext cx="16218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Cl</a:t>
            </a:r>
            <a:r>
              <a:rPr lang="en-US" dirty="0"/>
              <a:t>  17 +</a:t>
            </a:r>
          </a:p>
          <a:p>
            <a:r>
              <a:rPr lang="en-US" dirty="0"/>
              <a:t>     17 –</a:t>
            </a:r>
          </a:p>
          <a:p>
            <a:r>
              <a:rPr lang="en-US" dirty="0"/>
              <a:t>Net Charge 0</a:t>
            </a:r>
          </a:p>
          <a:p>
            <a:r>
              <a:rPr lang="en-US" dirty="0" err="1"/>
              <a:t>Eneg</a:t>
            </a:r>
            <a:r>
              <a:rPr lang="en-US" dirty="0"/>
              <a:t> 3.2</a:t>
            </a:r>
          </a:p>
        </p:txBody>
      </p:sp>
    </p:spTree>
    <p:extLst>
      <p:ext uri="{BB962C8B-B14F-4D97-AF65-F5344CB8AC3E}">
        <p14:creationId xmlns:p14="http://schemas.microsoft.com/office/powerpoint/2010/main" val="1805098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Charged particle due to gain or loss of electrons.</a:t>
            </a:r>
          </a:p>
          <a:p>
            <a:pPr lvl="1"/>
            <a:r>
              <a:rPr lang="en-US" dirty="0" err="1"/>
              <a:t>Cation</a:t>
            </a:r>
            <a:r>
              <a:rPr lang="en-US" dirty="0"/>
              <a:t> – positive (+) charge due to loss of e-</a:t>
            </a:r>
          </a:p>
          <a:p>
            <a:pPr lvl="1"/>
            <a:r>
              <a:rPr lang="en-US" dirty="0"/>
              <a:t>Anion – negative (-) charge due to gain of e-</a:t>
            </a:r>
          </a:p>
          <a:p>
            <a:pPr lvl="1"/>
            <a:r>
              <a:rPr lang="en-US" dirty="0"/>
              <a:t>Are you </a:t>
            </a:r>
            <a:r>
              <a:rPr lang="en-US" u="sng" dirty="0"/>
              <a:t>positive</a:t>
            </a:r>
            <a:r>
              <a:rPr lang="en-US" dirty="0"/>
              <a:t> you </a:t>
            </a:r>
            <a:r>
              <a:rPr lang="en-US" u="sng" dirty="0"/>
              <a:t>lost</a:t>
            </a:r>
            <a:r>
              <a:rPr lang="en-US" dirty="0"/>
              <a:t> the </a:t>
            </a:r>
            <a:r>
              <a:rPr lang="en-US" u="sng" dirty="0"/>
              <a:t>cat</a:t>
            </a:r>
          </a:p>
          <a:p>
            <a:r>
              <a:rPr lang="en-US" dirty="0"/>
              <a:t>Ionic Bond – electrostatic attraction between  opposite charged ions.</a:t>
            </a:r>
          </a:p>
          <a:p>
            <a:r>
              <a:rPr lang="en-US" dirty="0"/>
              <a:t>Form between metals and nonmetals </a:t>
            </a:r>
          </a:p>
          <a:p>
            <a:r>
              <a:rPr lang="en-US" dirty="0"/>
              <a:t>Difference (      )in electronegativity &gt; 1.7.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3967275" y="5750375"/>
            <a:ext cx="470936" cy="32818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52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Ion         type           how formed</a:t>
            </a:r>
          </a:p>
          <a:p>
            <a:r>
              <a:rPr lang="en-US" sz="3600" dirty="0"/>
              <a:t>K</a:t>
            </a:r>
            <a:r>
              <a:rPr lang="en-US" sz="3600" baseline="30000" dirty="0"/>
              <a:t>+           </a:t>
            </a:r>
          </a:p>
          <a:p>
            <a:r>
              <a:rPr lang="en-US" sz="3600" dirty="0"/>
              <a:t>Ca</a:t>
            </a:r>
            <a:r>
              <a:rPr lang="en-US" sz="3600" baseline="30000" dirty="0"/>
              <a:t>+2 </a:t>
            </a:r>
          </a:p>
          <a:p>
            <a:r>
              <a:rPr lang="en-US" sz="3600" dirty="0"/>
              <a:t>O</a:t>
            </a:r>
            <a:r>
              <a:rPr lang="en-US" sz="3600" baseline="30000" dirty="0"/>
              <a:t>-2</a:t>
            </a:r>
          </a:p>
          <a:p>
            <a:r>
              <a:rPr lang="en-US" sz="3600" dirty="0"/>
              <a:t>Br</a:t>
            </a:r>
            <a:r>
              <a:rPr lang="en-US" sz="3600" baseline="30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314557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Compounds dot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KBr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 err="1"/>
              <a:t>CaO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K</a:t>
            </a:r>
            <a:r>
              <a:rPr lang="en-US" sz="3600" baseline="-25000" dirty="0"/>
              <a:t>2</a:t>
            </a:r>
            <a:r>
              <a:rPr lang="en-US" sz="3600" dirty="0"/>
              <a:t>O</a:t>
            </a:r>
          </a:p>
          <a:p>
            <a:endParaRPr lang="en-US" sz="3600" dirty="0"/>
          </a:p>
          <a:p>
            <a:r>
              <a:rPr lang="en-US" sz="3600" dirty="0"/>
              <a:t>CaBr</a:t>
            </a:r>
            <a:r>
              <a:rPr lang="en-US" sz="3600" baseline="-25000" dirty="0"/>
              <a:t>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191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Lewis Structure for 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Positive Ion –&gt; all valence e- are removed – no dots are shown –&gt; charge is written above the ion symbol.</a:t>
            </a:r>
          </a:p>
          <a:p>
            <a:pPr lvl="1"/>
            <a:r>
              <a:rPr lang="en-US" dirty="0"/>
              <a:t>Na</a:t>
            </a:r>
            <a:r>
              <a:rPr lang="en-US" baseline="30000" dirty="0"/>
              <a:t>+ </a:t>
            </a:r>
            <a:r>
              <a:rPr lang="en-US" dirty="0"/>
              <a:t>    Ca</a:t>
            </a:r>
            <a:r>
              <a:rPr lang="en-US" baseline="30000" dirty="0"/>
              <a:t>+2</a:t>
            </a:r>
          </a:p>
          <a:p>
            <a:r>
              <a:rPr lang="en-US" dirty="0"/>
              <a:t>Negative Ion – added e- make a full valence shell.  Brackets are added and charge is written on outside.</a:t>
            </a:r>
          </a:p>
          <a:p>
            <a:pPr lvl="1"/>
            <a:endParaRPr lang="en-US" dirty="0"/>
          </a:p>
        </p:txBody>
      </p:sp>
      <p:pic>
        <p:nvPicPr>
          <p:cNvPr id="4" name="Picture 3" descr="oxide-lewis468410998248158343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861" y="5333426"/>
            <a:ext cx="22860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26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Bonds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Dot diagram requires Brackets and Charges</a:t>
            </a:r>
          </a:p>
          <a:p>
            <a:r>
              <a:rPr lang="en-US" dirty="0"/>
              <a:t>Very strong bond</a:t>
            </a:r>
          </a:p>
          <a:p>
            <a:r>
              <a:rPr lang="en-US" dirty="0"/>
              <a:t>High melting points and boiling points</a:t>
            </a:r>
          </a:p>
          <a:p>
            <a:r>
              <a:rPr lang="en-US" dirty="0"/>
              <a:t>Very rigid crystal structure (crystal lattice)</a:t>
            </a:r>
          </a:p>
          <a:p>
            <a:r>
              <a:rPr lang="en-US" dirty="0"/>
              <a:t>Form ionic solids (substances)</a:t>
            </a:r>
          </a:p>
          <a:p>
            <a:r>
              <a:rPr lang="en-US" dirty="0"/>
              <a:t>Results when </a:t>
            </a:r>
            <a:r>
              <a:rPr lang="en-US" dirty="0" err="1"/>
              <a:t>eneg</a:t>
            </a:r>
            <a:r>
              <a:rPr lang="en-US" dirty="0"/>
              <a:t> difference is greater than 1.7 </a:t>
            </a:r>
          </a:p>
          <a:p>
            <a:r>
              <a:rPr lang="en-US" dirty="0"/>
              <a:t>Metal + Nonmetal</a:t>
            </a:r>
          </a:p>
        </p:txBody>
      </p:sp>
    </p:spTree>
    <p:extLst>
      <p:ext uri="{BB962C8B-B14F-4D97-AF65-F5344CB8AC3E}">
        <p14:creationId xmlns:p14="http://schemas.microsoft.com/office/powerpoint/2010/main" val="105966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Draw Examples of dot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Ca</a:t>
            </a:r>
            <a:endParaRPr lang="en-US" sz="3200" dirty="0"/>
          </a:p>
          <a:p>
            <a:r>
              <a:rPr lang="en-US" sz="3200" dirty="0"/>
              <a:t>O</a:t>
            </a:r>
          </a:p>
          <a:p>
            <a:r>
              <a:rPr lang="en-US" sz="3200" dirty="0" err="1"/>
              <a:t>NaCl</a:t>
            </a:r>
            <a:endParaRPr lang="en-US" sz="3200" dirty="0"/>
          </a:p>
          <a:p>
            <a:r>
              <a:rPr lang="en-US" sz="3200" dirty="0" err="1"/>
              <a:t>SrS</a:t>
            </a:r>
            <a:endParaRPr lang="en-US" sz="3200" dirty="0"/>
          </a:p>
          <a:p>
            <a:r>
              <a:rPr lang="en-US" sz="3200" dirty="0"/>
              <a:t>Na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</a:p>
          <a:p>
            <a:r>
              <a:rPr lang="en-US" sz="3200" dirty="0"/>
              <a:t>CaF</a:t>
            </a:r>
            <a:r>
              <a:rPr lang="en-US" sz="32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1752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Crystal Lattice Structure</a:t>
            </a:r>
          </a:p>
        </p:txBody>
      </p:sp>
      <p:pic>
        <p:nvPicPr>
          <p:cNvPr id="6" name="Content Placeholder 5" descr="Unknow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0" b="26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2969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chemical bond is the attractive force between 2 atoms or ions – form molecules.</a:t>
            </a:r>
          </a:p>
          <a:p>
            <a:r>
              <a:rPr lang="en-US" dirty="0"/>
              <a:t>Chemical Bonds involve the rearrangement of valence electrons.</a:t>
            </a:r>
          </a:p>
          <a:p>
            <a:r>
              <a:rPr lang="en-US" dirty="0"/>
              <a:t>Atoms combine to form compounds – this changes their properties.</a:t>
            </a:r>
          </a:p>
          <a:p>
            <a:r>
              <a:rPr lang="en-US" dirty="0"/>
              <a:t>As chemical bonds form, atoms are brought to a lower energy state.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937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Form between 2 metals</a:t>
            </a:r>
          </a:p>
          <a:p>
            <a:r>
              <a:rPr lang="en-US" dirty="0"/>
              <a:t>Metals do not hold electrons very well</a:t>
            </a:r>
          </a:p>
          <a:p>
            <a:r>
              <a:rPr lang="en-US" dirty="0"/>
              <a:t>Low electronegativity and low ionization energy</a:t>
            </a:r>
          </a:p>
          <a:p>
            <a:r>
              <a:rPr lang="en-US" dirty="0"/>
              <a:t>They do not stay around any particular atom, they “float” from atom to atom</a:t>
            </a:r>
          </a:p>
          <a:p>
            <a:r>
              <a:rPr lang="en-US" dirty="0"/>
              <a:t>Referred to as a “sea of mobile electrons” or “delocalized electrons”</a:t>
            </a:r>
          </a:p>
          <a:p>
            <a:r>
              <a:rPr lang="en-US" dirty="0"/>
              <a:t>Mobility gives metals their properties</a:t>
            </a:r>
          </a:p>
        </p:txBody>
      </p:sp>
    </p:spTree>
    <p:extLst>
      <p:ext uri="{BB962C8B-B14F-4D97-AF65-F5344CB8AC3E}">
        <p14:creationId xmlns:p14="http://schemas.microsoft.com/office/powerpoint/2010/main" val="4193159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 of Mobile electrons</a:t>
            </a:r>
          </a:p>
        </p:txBody>
      </p:sp>
      <p:pic>
        <p:nvPicPr>
          <p:cNvPr id="4" name="Content Placeholder 3" descr="Unknow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" r="14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04653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Covalent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2 nonmetals</a:t>
            </a:r>
          </a:p>
          <a:p>
            <a:r>
              <a:rPr lang="en-US" sz="3200" dirty="0" err="1"/>
              <a:t>Eneg</a:t>
            </a:r>
            <a:r>
              <a:rPr lang="en-US" sz="3200" dirty="0"/>
              <a:t> difference between 0 and 1.7</a:t>
            </a:r>
          </a:p>
          <a:p>
            <a:r>
              <a:rPr lang="en-US" sz="3200" dirty="0"/>
              <a:t>Electrons are shared between valence shells</a:t>
            </a:r>
          </a:p>
          <a:p>
            <a:r>
              <a:rPr lang="en-US" sz="3200" dirty="0"/>
              <a:t>Weaker bonds than ionic</a:t>
            </a:r>
          </a:p>
          <a:p>
            <a:r>
              <a:rPr lang="en-US" sz="3200" dirty="0"/>
              <a:t>Covalently bonded atoms form </a:t>
            </a:r>
            <a:r>
              <a:rPr lang="en-US" sz="3200" b="1" u="sng" dirty="0"/>
              <a:t>molecules</a:t>
            </a:r>
          </a:p>
        </p:txBody>
      </p:sp>
    </p:spTree>
    <p:extLst>
      <p:ext uri="{BB962C8B-B14F-4D97-AF65-F5344CB8AC3E}">
        <p14:creationId xmlns:p14="http://schemas.microsoft.com/office/powerpoint/2010/main" val="889559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Pairs of electrons are shown as a line or dash connecting the atoms.</a:t>
            </a:r>
          </a:p>
        </p:txBody>
      </p:sp>
      <p:pic>
        <p:nvPicPr>
          <p:cNvPr id="4" name="Picture 3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937" y="2840278"/>
            <a:ext cx="2463800" cy="3289300"/>
          </a:xfrm>
          <a:prstGeom prst="rect">
            <a:avLst/>
          </a:prstGeom>
        </p:spPr>
      </p:pic>
      <p:pic>
        <p:nvPicPr>
          <p:cNvPr id="5" name="Picture 4" descr="Unknown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588" y="327207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028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Covalent Electron Dot Structures and Structural Formulas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H</a:t>
            </a:r>
            <a:r>
              <a:rPr lang="en-US" sz="4000" baseline="-25000" dirty="0"/>
              <a:t>2</a:t>
            </a:r>
          </a:p>
          <a:p>
            <a:r>
              <a:rPr lang="en-US" sz="4000" dirty="0"/>
              <a:t>Cl</a:t>
            </a:r>
            <a:r>
              <a:rPr lang="en-US" sz="4000" baseline="-25000" dirty="0"/>
              <a:t>2</a:t>
            </a:r>
          </a:p>
          <a:p>
            <a:r>
              <a:rPr lang="en-US" sz="4000" dirty="0"/>
              <a:t>O</a:t>
            </a:r>
            <a:r>
              <a:rPr lang="en-US" sz="4000" baseline="-25000" dirty="0"/>
              <a:t>2</a:t>
            </a:r>
          </a:p>
          <a:p>
            <a:r>
              <a:rPr lang="en-US" sz="4000" dirty="0"/>
              <a:t>N</a:t>
            </a:r>
            <a:r>
              <a:rPr lang="en-US" sz="4000" baseline="-25000" dirty="0"/>
              <a:t>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14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</a:t>
            </a:r>
            <a:r>
              <a:rPr lang="en-US" sz="3600" baseline="-25000" dirty="0"/>
              <a:t>2</a:t>
            </a:r>
            <a:r>
              <a:rPr lang="en-US" sz="3600" dirty="0"/>
              <a:t>O</a:t>
            </a:r>
          </a:p>
          <a:p>
            <a:r>
              <a:rPr lang="en-US" sz="3600" dirty="0" err="1"/>
              <a:t>HBr</a:t>
            </a:r>
            <a:endParaRPr lang="en-US" sz="3600" dirty="0"/>
          </a:p>
          <a:p>
            <a:r>
              <a:rPr lang="en-US" sz="3600" dirty="0"/>
              <a:t>NH</a:t>
            </a:r>
            <a:r>
              <a:rPr lang="en-US" sz="3600" baseline="-25000" dirty="0"/>
              <a:t>3</a:t>
            </a:r>
          </a:p>
          <a:p>
            <a:r>
              <a:rPr lang="en-US" sz="3600" dirty="0"/>
              <a:t>CO</a:t>
            </a:r>
            <a:r>
              <a:rPr lang="en-US" sz="3600" baseline="-25000" dirty="0"/>
              <a:t>2</a:t>
            </a:r>
          </a:p>
          <a:p>
            <a:r>
              <a:rPr lang="en-US" sz="3600" dirty="0"/>
              <a:t>CH</a:t>
            </a:r>
            <a:r>
              <a:rPr lang="en-US" sz="3600" baseline="-25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97275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Covalent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1.  Non polar (Not Different).</a:t>
            </a:r>
          </a:p>
          <a:p>
            <a:pPr lvl="1"/>
            <a:r>
              <a:rPr lang="en-US" sz="3600" dirty="0" err="1"/>
              <a:t>Eneg</a:t>
            </a:r>
            <a:r>
              <a:rPr lang="en-US" sz="3600" dirty="0"/>
              <a:t> difference = 0</a:t>
            </a:r>
          </a:p>
          <a:p>
            <a:pPr lvl="1"/>
            <a:r>
              <a:rPr lang="en-US" sz="3600" dirty="0"/>
              <a:t>Occurs when 2 atoms have the same electronegativity</a:t>
            </a:r>
          </a:p>
          <a:p>
            <a:pPr lvl="1"/>
            <a:r>
              <a:rPr lang="en-US" sz="3600" dirty="0"/>
              <a:t>The electrons are shared equally</a:t>
            </a:r>
          </a:p>
          <a:p>
            <a:pPr lvl="1"/>
            <a:r>
              <a:rPr lang="en-US" sz="3600" dirty="0"/>
              <a:t>They spend equal amounts of time in each valence shell. </a:t>
            </a:r>
          </a:p>
        </p:txBody>
      </p:sp>
    </p:spTree>
    <p:extLst>
      <p:ext uri="{BB962C8B-B14F-4D97-AF65-F5344CB8AC3E}">
        <p14:creationId xmlns:p14="http://schemas.microsoft.com/office/powerpoint/2010/main" val="1620532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Diatomic Molecules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Contain nonpolar covalent bonds</a:t>
            </a:r>
          </a:p>
          <a:p>
            <a:r>
              <a:rPr lang="en-US" sz="3200" u="sng" dirty="0"/>
              <a:t>Diatomic</a:t>
            </a:r>
            <a:r>
              <a:rPr lang="en-US" sz="3200" dirty="0"/>
              <a:t> – 2 atoms of the same element make a molecule</a:t>
            </a:r>
          </a:p>
          <a:p>
            <a:r>
              <a:rPr lang="en-US" sz="3200" dirty="0"/>
              <a:t>Hydrogen + the 7 that make a 7 starting at the bottom of group 17.</a:t>
            </a:r>
          </a:p>
          <a:p>
            <a:r>
              <a:rPr lang="en-US" sz="3200" dirty="0"/>
              <a:t>H</a:t>
            </a:r>
            <a:r>
              <a:rPr lang="en-US" sz="3200" baseline="-25000" dirty="0"/>
              <a:t>2</a:t>
            </a:r>
            <a:r>
              <a:rPr lang="en-US" sz="3200" dirty="0"/>
              <a:t>  N</a:t>
            </a:r>
            <a:r>
              <a:rPr lang="en-US" sz="3200" baseline="-25000" dirty="0"/>
              <a:t>2</a:t>
            </a:r>
            <a:r>
              <a:rPr lang="en-US" sz="3200" dirty="0"/>
              <a:t>  O</a:t>
            </a:r>
            <a:r>
              <a:rPr lang="en-US" sz="3200" baseline="-25000" dirty="0"/>
              <a:t>2</a:t>
            </a:r>
            <a:r>
              <a:rPr lang="en-US" sz="3200" dirty="0"/>
              <a:t>  F</a:t>
            </a:r>
            <a:r>
              <a:rPr lang="en-US" sz="3200" baseline="-25000" dirty="0"/>
              <a:t>2</a:t>
            </a:r>
            <a:r>
              <a:rPr lang="en-US" sz="3200" dirty="0"/>
              <a:t>  Cl</a:t>
            </a:r>
            <a:r>
              <a:rPr lang="en-US" sz="3200" baseline="-25000" dirty="0"/>
              <a:t>2</a:t>
            </a:r>
            <a:r>
              <a:rPr lang="en-US" sz="3200" dirty="0"/>
              <a:t>  Br</a:t>
            </a:r>
            <a:r>
              <a:rPr lang="en-US" sz="3200" baseline="-25000" dirty="0"/>
              <a:t>2</a:t>
            </a:r>
            <a:r>
              <a:rPr lang="en-US" sz="3200" dirty="0"/>
              <a:t>  I</a:t>
            </a:r>
            <a:r>
              <a:rPr lang="en-US" sz="3200" baseline="-25000" dirty="0"/>
              <a:t>2</a:t>
            </a:r>
            <a:r>
              <a:rPr lang="en-US" sz="3200" dirty="0"/>
              <a:t>  At</a:t>
            </a:r>
            <a:r>
              <a:rPr lang="en-US" sz="32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60329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2.  Polar covalent bond (different)</a:t>
            </a:r>
          </a:p>
          <a:p>
            <a:r>
              <a:rPr lang="en-US" dirty="0"/>
              <a:t>Electronegativity greater than 0 but less than 1.7</a:t>
            </a:r>
          </a:p>
          <a:p>
            <a:r>
              <a:rPr lang="en-US" dirty="0"/>
              <a:t>Nonmetal atoms that have different electronegativity </a:t>
            </a:r>
          </a:p>
          <a:p>
            <a:r>
              <a:rPr lang="en-US" dirty="0"/>
              <a:t>Share electrons unevenly – one atom pulls more on the electrons</a:t>
            </a:r>
          </a:p>
          <a:p>
            <a:r>
              <a:rPr lang="en-US" dirty="0"/>
              <a:t>The electrons spend more time around one nucleus.</a:t>
            </a:r>
          </a:p>
          <a:p>
            <a:r>
              <a:rPr lang="en-US" dirty="0"/>
              <a:t>Unequal sharing of electrons</a:t>
            </a:r>
          </a:p>
        </p:txBody>
      </p:sp>
    </p:spTree>
    <p:extLst>
      <p:ext uri="{BB962C8B-B14F-4D97-AF65-F5344CB8AC3E}">
        <p14:creationId xmlns:p14="http://schemas.microsoft.com/office/powerpoint/2010/main" val="321655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</a:t>
            </a:r>
            <a:r>
              <a:rPr lang="en-US" sz="4800" baseline="-25000" dirty="0"/>
              <a:t>2</a:t>
            </a:r>
            <a:r>
              <a:rPr lang="en-US" sz="4800" dirty="0"/>
              <a:t>O</a:t>
            </a:r>
          </a:p>
          <a:p>
            <a:r>
              <a:rPr lang="en-US" sz="4800" dirty="0" err="1"/>
              <a:t>HBr</a:t>
            </a:r>
            <a:endParaRPr lang="en-US" sz="4800" dirty="0"/>
          </a:p>
          <a:p>
            <a:r>
              <a:rPr lang="en-US" sz="4800" dirty="0"/>
              <a:t>CO</a:t>
            </a:r>
            <a:r>
              <a:rPr lang="en-US" sz="4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1062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Potential Energy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28799" y="2556934"/>
            <a:ext cx="33867" cy="3386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62666" y="5960534"/>
            <a:ext cx="472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48267" y="2556934"/>
            <a:ext cx="656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0801" y="5574269"/>
            <a:ext cx="546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60133" y="2372268"/>
            <a:ext cx="27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Free (</a:t>
            </a:r>
            <a:r>
              <a:rPr lang="en-US" dirty="0" err="1"/>
              <a:t>unbonded</a:t>
            </a:r>
            <a:r>
              <a:rPr lang="en-US" dirty="0"/>
              <a:t>) atoms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21467" y="3369733"/>
            <a:ext cx="11602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Form </a:t>
            </a:r>
          </a:p>
          <a:p>
            <a:r>
              <a:rPr lang="en-US" dirty="0"/>
              <a:t>Bonds</a:t>
            </a:r>
          </a:p>
          <a:p>
            <a:r>
              <a:rPr lang="en-US" dirty="0"/>
              <a:t>Energy </a:t>
            </a:r>
          </a:p>
          <a:p>
            <a:r>
              <a:rPr lang="en-US" dirty="0"/>
              <a:t>Released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962400" y="3369733"/>
            <a:ext cx="1" cy="12003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61628" y="5389603"/>
            <a:ext cx="1796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Bonded Atoms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723467" y="3251200"/>
            <a:ext cx="0" cy="1318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21337" y="3369733"/>
            <a:ext cx="12260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Break </a:t>
            </a:r>
          </a:p>
          <a:p>
            <a:r>
              <a:rPr lang="en-US" dirty="0"/>
              <a:t>Bonds</a:t>
            </a:r>
          </a:p>
          <a:p>
            <a:r>
              <a:rPr lang="en-US" dirty="0"/>
              <a:t>Energy </a:t>
            </a:r>
          </a:p>
          <a:p>
            <a:r>
              <a:rPr lang="en-US" dirty="0"/>
              <a:t>Absorbed</a:t>
            </a:r>
          </a:p>
        </p:txBody>
      </p:sp>
    </p:spTree>
    <p:extLst>
      <p:ext uri="{BB962C8B-B14F-4D97-AF65-F5344CB8AC3E}">
        <p14:creationId xmlns:p14="http://schemas.microsoft.com/office/powerpoint/2010/main" val="25884151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Covalently bonded atoms form molecules</a:t>
            </a:r>
          </a:p>
          <a:p>
            <a:r>
              <a:rPr lang="en-US" sz="3600" dirty="0"/>
              <a:t>Molecules can be either </a:t>
            </a:r>
            <a:r>
              <a:rPr lang="en-US" sz="3600" b="1" dirty="0"/>
              <a:t>polar</a:t>
            </a:r>
            <a:r>
              <a:rPr lang="en-US" sz="3600" dirty="0"/>
              <a:t> or </a:t>
            </a:r>
            <a:r>
              <a:rPr lang="en-US" sz="3600" b="1" dirty="0"/>
              <a:t>nonpolar</a:t>
            </a:r>
          </a:p>
          <a:p>
            <a:r>
              <a:rPr lang="en-US" sz="3600" b="1" u="sng" dirty="0"/>
              <a:t>Remember:</a:t>
            </a:r>
            <a:r>
              <a:rPr lang="en-US" sz="3600" dirty="0"/>
              <a:t>  polar means different, nonpolar means not different!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28665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Molecule Polarity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Polar bonds cause electrons to be pulled closer to one side of the molecule.</a:t>
            </a:r>
          </a:p>
          <a:p>
            <a:r>
              <a:rPr lang="en-US" sz="3200" dirty="0"/>
              <a:t>The side with the higher electronegativity gets a </a:t>
            </a:r>
            <a:r>
              <a:rPr lang="en-US" sz="3200" dirty="0" smtClean="0"/>
              <a:t>slight negative(-) </a:t>
            </a:r>
            <a:r>
              <a:rPr lang="en-US" sz="3200" dirty="0"/>
              <a:t>charge</a:t>
            </a:r>
          </a:p>
          <a:p>
            <a:r>
              <a:rPr lang="en-US" sz="3200" dirty="0"/>
              <a:t>The side with the lower electronegativity gets a </a:t>
            </a:r>
            <a:r>
              <a:rPr lang="en-US" sz="3200"/>
              <a:t>slightly </a:t>
            </a:r>
            <a:r>
              <a:rPr lang="en-US" sz="3200" smtClean="0"/>
              <a:t>positive (+) </a:t>
            </a:r>
            <a:r>
              <a:rPr lang="en-US" sz="3200" dirty="0"/>
              <a:t>charge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348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 Molecule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divided into a positive (+) and a negative (-) side.</a:t>
            </a:r>
          </a:p>
          <a:p>
            <a:r>
              <a:rPr lang="en-US" dirty="0"/>
              <a:t>Caused by polar covalent bonds</a:t>
            </a:r>
          </a:p>
          <a:p>
            <a:pPr lvl="1"/>
            <a:r>
              <a:rPr lang="en-US" dirty="0"/>
              <a:t>+H       Br-</a:t>
            </a:r>
          </a:p>
          <a:p>
            <a:r>
              <a:rPr lang="en-US" dirty="0"/>
              <a:t>Asymmetrical charge distribution </a:t>
            </a:r>
          </a:p>
          <a:p>
            <a:pPr lvl="1"/>
            <a:r>
              <a:rPr lang="en-US" dirty="0"/>
              <a:t>If you can draw one straight line and get all the + on one side and all the – on the other side the molecule is polar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7" name="Picture 6" descr="Unknown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263" y="5022851"/>
            <a:ext cx="4406900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88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Nonpolar Molecules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Symmetrical charge distribution</a:t>
            </a:r>
          </a:p>
          <a:p>
            <a:r>
              <a:rPr lang="en-US" dirty="0"/>
              <a:t>All + and – charges are evenly distributed.</a:t>
            </a:r>
          </a:p>
          <a:p>
            <a:endParaRPr lang="en-US" dirty="0"/>
          </a:p>
        </p:txBody>
      </p:sp>
      <p:pic>
        <p:nvPicPr>
          <p:cNvPr id="4" name="Picture 3" descr="Unknown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91" y="2944284"/>
            <a:ext cx="2628900" cy="2628900"/>
          </a:xfrm>
          <a:prstGeom prst="rect">
            <a:avLst/>
          </a:prstGeom>
        </p:spPr>
      </p:pic>
      <p:pic>
        <p:nvPicPr>
          <p:cNvPr id="5" name="Picture 4" descr="Unknown-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496" y="3101242"/>
            <a:ext cx="3098800" cy="2628900"/>
          </a:xfrm>
          <a:prstGeom prst="rect">
            <a:avLst/>
          </a:prstGeom>
        </p:spPr>
      </p:pic>
      <p:pic>
        <p:nvPicPr>
          <p:cNvPr id="6" name="Picture 5" descr="Unknown-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236" y="3101242"/>
            <a:ext cx="2568740" cy="267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60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Molecule – individual unit which can be separated from like units.</a:t>
            </a:r>
          </a:p>
          <a:p>
            <a:pPr lvl="1"/>
            <a:r>
              <a:rPr lang="en-US" b="1" dirty="0"/>
              <a:t>Covalent </a:t>
            </a:r>
            <a:r>
              <a:rPr lang="en-US" dirty="0"/>
              <a:t>compounds form </a:t>
            </a:r>
            <a:r>
              <a:rPr lang="en-US" b="1" dirty="0"/>
              <a:t>Molecules</a:t>
            </a:r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105" y="3289758"/>
            <a:ext cx="4712482" cy="285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1196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Formula unit  - can’t separate into unique units</a:t>
            </a:r>
          </a:p>
          <a:p>
            <a:r>
              <a:rPr lang="en-US" sz="2800" dirty="0"/>
              <a:t>Ionic compounds form formula units</a:t>
            </a:r>
          </a:p>
          <a:p>
            <a:r>
              <a:rPr lang="en-US" sz="2800" dirty="0"/>
              <a:t>Always given as an empirical formula (lowest ratio)</a:t>
            </a:r>
          </a:p>
          <a:p>
            <a:endParaRPr lang="en-US" dirty="0"/>
          </a:p>
        </p:txBody>
      </p:sp>
      <p:pic>
        <p:nvPicPr>
          <p:cNvPr id="4" name="Picture 3" descr="Unknown-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325" y="4229100"/>
            <a:ext cx="34671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8486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 Covalent Bond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atom donates both electrons to form the bond</a:t>
            </a:r>
          </a:p>
          <a:p>
            <a:pPr lvl="1"/>
            <a:r>
              <a:rPr lang="en-US" dirty="0"/>
              <a:t>In a normal covalent bond each atom donates one electron</a:t>
            </a:r>
          </a:p>
          <a:p>
            <a:r>
              <a:rPr lang="en-US" dirty="0"/>
              <a:t>Shares a lone pair of electrons</a:t>
            </a:r>
          </a:p>
          <a:p>
            <a:r>
              <a:rPr lang="en-US" dirty="0"/>
              <a:t>Examples:</a:t>
            </a:r>
          </a:p>
        </p:txBody>
      </p:sp>
      <p:pic>
        <p:nvPicPr>
          <p:cNvPr id="7" name="Picture 6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34" y="4555749"/>
            <a:ext cx="3899959" cy="1692651"/>
          </a:xfrm>
          <a:prstGeom prst="rect">
            <a:avLst/>
          </a:prstGeom>
        </p:spPr>
      </p:pic>
      <p:pic>
        <p:nvPicPr>
          <p:cNvPr id="8" name="Picture 7" descr="Unknown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104" y="4308518"/>
            <a:ext cx="3767299" cy="187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0678014"/>
              </p:ext>
            </p:extLst>
          </p:nvPr>
        </p:nvGraphicFramePr>
        <p:xfrm>
          <a:off x="1312911" y="256841"/>
          <a:ext cx="7463616" cy="6142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7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78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965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NONPOLAR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07316">
                <a:tc>
                  <a:txBody>
                    <a:bodyPr/>
                    <a:lstStyle/>
                    <a:p>
                      <a:r>
                        <a:rPr lang="en-US" b="1" dirty="0"/>
                        <a:t>Covalent Bond Type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*What’s happening to the 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*Unequal sharing of electrons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*2 different atoms</a:t>
                      </a:r>
                      <a:r>
                        <a:rPr lang="en-US" baseline="0" dirty="0"/>
                        <a:t> with different electronegativity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*Equal sharing of electrons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*2</a:t>
                      </a:r>
                      <a:r>
                        <a:rPr lang="en-US" baseline="0" dirty="0"/>
                        <a:t> atoms with the same electronegativity – same element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2924">
                <a:tc>
                  <a:txBody>
                    <a:bodyPr/>
                    <a:lstStyle/>
                    <a:p>
                      <a:r>
                        <a:rPr lang="en-US" b="1" dirty="0"/>
                        <a:t>Molecule type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Distribution of charge</a:t>
                      </a:r>
                      <a:r>
                        <a:rPr lang="en-US" baseline="0" dirty="0"/>
                        <a:t> on entire molecule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*Not symmetrical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*Positive(+) and negative (-) ends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*Symmetrical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*Even</a:t>
                      </a:r>
                      <a:r>
                        <a:rPr lang="en-US" baseline="0" dirty="0"/>
                        <a:t> distribution of charge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Picture 4" descr="Unknown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689" y="5031823"/>
            <a:ext cx="2319407" cy="969204"/>
          </a:xfrm>
          <a:prstGeom prst="rect">
            <a:avLst/>
          </a:prstGeom>
        </p:spPr>
      </p:pic>
      <p:pic>
        <p:nvPicPr>
          <p:cNvPr id="6" name="Picture 5" descr="Unknown-5 3.41.5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684" y="5127074"/>
            <a:ext cx="1469097" cy="87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261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1. Determine bond type (polar covalent/nonpolar covalent/Ionic)</a:t>
            </a:r>
          </a:p>
          <a:p>
            <a:r>
              <a:rPr lang="en-US" sz="2800" dirty="0"/>
              <a:t>2.  Draw Lewis dot structure</a:t>
            </a:r>
          </a:p>
          <a:p>
            <a:r>
              <a:rPr lang="en-US" sz="2800" dirty="0"/>
              <a:t>CH</a:t>
            </a:r>
            <a:r>
              <a:rPr lang="en-US" sz="2800" baseline="-25000" dirty="0"/>
              <a:t>4</a:t>
            </a:r>
          </a:p>
          <a:p>
            <a:r>
              <a:rPr lang="en-US" sz="2800" dirty="0"/>
              <a:t>Na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</a:p>
          <a:p>
            <a:r>
              <a:rPr lang="en-US" sz="2800" dirty="0"/>
              <a:t>H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</a:p>
          <a:p>
            <a:r>
              <a:rPr lang="en-US" sz="2800" dirty="0"/>
              <a:t>MgCl</a:t>
            </a:r>
            <a:r>
              <a:rPr lang="en-US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78576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Determining Bond Type by Electronegativity Difference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435453"/>
              </p:ext>
            </p:extLst>
          </p:nvPr>
        </p:nvGraphicFramePr>
        <p:xfrm>
          <a:off x="1435100" y="1447800"/>
          <a:ext cx="7499352" cy="3413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99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997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/>
                        <a:t>Eneg</a:t>
                      </a:r>
                      <a:r>
                        <a:rPr lang="en-US" sz="2800" baseline="0" dirty="0"/>
                        <a:t> difference </a:t>
                      </a:r>
                      <a:endParaRPr lang="en-US" sz="2800" dirty="0"/>
                    </a:p>
                  </a:txBody>
                  <a:tcPr marL="85267" marR="8526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Bond type </a:t>
                      </a:r>
                    </a:p>
                  </a:txBody>
                  <a:tcPr marL="85267" marR="85267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Why</a:t>
                      </a:r>
                    </a:p>
                    <a:p>
                      <a:endParaRPr lang="en-US" dirty="0"/>
                    </a:p>
                  </a:txBody>
                  <a:tcPr marL="85267" marR="8526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 - .4</a:t>
                      </a:r>
                    </a:p>
                  </a:txBody>
                  <a:tcPr marL="85267" marR="85267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Nonpolar Covalent</a:t>
                      </a:r>
                    </a:p>
                  </a:txBody>
                  <a:tcPr marL="85267" marR="85267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Equal sharing of electrons</a:t>
                      </a:r>
                    </a:p>
                    <a:p>
                      <a:endParaRPr lang="en-US" dirty="0"/>
                    </a:p>
                  </a:txBody>
                  <a:tcPr marL="85267" marR="8526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r>
                        <a:rPr lang="en-US" baseline="0" dirty="0"/>
                        <a:t> – 1.7</a:t>
                      </a:r>
                      <a:endParaRPr lang="en-US" dirty="0"/>
                    </a:p>
                  </a:txBody>
                  <a:tcPr marL="85267" marR="85267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Polar</a:t>
                      </a:r>
                      <a:r>
                        <a:rPr lang="en-US" baseline="0" dirty="0"/>
                        <a:t> Covalent </a:t>
                      </a:r>
                      <a:endParaRPr lang="en-US" dirty="0"/>
                    </a:p>
                  </a:txBody>
                  <a:tcPr marL="85267" marR="85267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Unequal sharing of electrons</a:t>
                      </a:r>
                    </a:p>
                    <a:p>
                      <a:endParaRPr lang="en-US" dirty="0"/>
                    </a:p>
                  </a:txBody>
                  <a:tcPr marL="85267" marR="8526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1.7 or</a:t>
                      </a:r>
                      <a:r>
                        <a:rPr lang="en-US" baseline="0" dirty="0"/>
                        <a:t> more</a:t>
                      </a:r>
                      <a:endParaRPr lang="en-US" dirty="0"/>
                    </a:p>
                  </a:txBody>
                  <a:tcPr marL="85267" marR="85267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Ionic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 marL="85267" marR="85267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Transfer</a:t>
                      </a:r>
                      <a:r>
                        <a:rPr lang="en-US" baseline="0" dirty="0"/>
                        <a:t> of electrons</a:t>
                      </a:r>
                    </a:p>
                    <a:p>
                      <a:endParaRPr lang="en-US" dirty="0"/>
                    </a:p>
                  </a:txBody>
                  <a:tcPr marL="85267" marR="85267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90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energy released as bonds form or the energy absorbed as bonds break</a:t>
            </a:r>
          </a:p>
          <a:p>
            <a:r>
              <a:rPr lang="en-US" dirty="0"/>
              <a:t>When 2 atoms bond they drop to a lower energy state – they are more stable.</a:t>
            </a:r>
          </a:p>
          <a:p>
            <a:r>
              <a:rPr lang="en-US" dirty="0"/>
              <a:t>The same amount of energy released when a bond forms must be added (absorbed) to break that bond.</a:t>
            </a:r>
          </a:p>
        </p:txBody>
      </p:sp>
    </p:spTree>
    <p:extLst>
      <p:ext uri="{BB962C8B-B14F-4D97-AF65-F5344CB8AC3E}">
        <p14:creationId xmlns:p14="http://schemas.microsoft.com/office/powerpoint/2010/main" val="738440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07950"/>
            <a:ext cx="8042275" cy="1336675"/>
          </a:xfrm>
        </p:spPr>
        <p:txBody>
          <a:bodyPr/>
          <a:lstStyle/>
          <a:p>
            <a:r>
              <a:rPr lang="en-US" dirty="0"/>
              <a:t>        Covalent </a:t>
            </a:r>
            <a:r>
              <a:rPr lang="en-US" dirty="0" err="1"/>
              <a:t>vs</a:t>
            </a:r>
            <a:r>
              <a:rPr lang="en-US" dirty="0"/>
              <a:t> Ionic Character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7185" y="3989408"/>
            <a:ext cx="1790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Nonpolar</a:t>
            </a:r>
          </a:p>
          <a:p>
            <a:r>
              <a:rPr lang="en-US" dirty="0"/>
              <a:t>covalent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0827" y="3538692"/>
            <a:ext cx="176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Polar Covalent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78933" y="3538692"/>
            <a:ext cx="1045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Ionic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098850" y="3039280"/>
            <a:ext cx="7554172" cy="428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117384" y="3039280"/>
            <a:ext cx="0" cy="86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flipH="1">
            <a:off x="1071016" y="2525599"/>
            <a:ext cx="4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59931" y="2384570"/>
            <a:ext cx="72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91217" y="2384570"/>
            <a:ext cx="745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3.3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312911" y="1897766"/>
            <a:ext cx="3574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4.0 - .7 = 3.3       3.3/2 = 1.7       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97804" y="4266407"/>
            <a:ext cx="5080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50% ionic Character/50% covalent character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481023" y="2894931"/>
            <a:ext cx="1" cy="1094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71016" y="5778913"/>
            <a:ext cx="9004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Greater Electronegativity difference = greater ionic character</a:t>
            </a:r>
          </a:p>
          <a:p>
            <a:r>
              <a:rPr lang="en-US" sz="2400" dirty="0"/>
              <a:t>Greater polarity and more polar bond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9043" y="2525599"/>
            <a:ext cx="321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Increasing Ionic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42417" y="2525599"/>
            <a:ext cx="2417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Increasing covalent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137480" y="2384570"/>
            <a:ext cx="18980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1742417" y="2384570"/>
            <a:ext cx="217541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823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07950"/>
            <a:ext cx="8042275" cy="1336675"/>
          </a:xfrm>
        </p:spPr>
        <p:txBody>
          <a:bodyPr/>
          <a:lstStyle/>
          <a:p>
            <a:r>
              <a:rPr lang="en-US" dirty="0"/>
              <a:t>		Molecular Shape</a:t>
            </a:r>
          </a:p>
        </p:txBody>
      </p:sp>
      <p:pic>
        <p:nvPicPr>
          <p:cNvPr id="5" name="Picture 4" descr="Unknown-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179" y="4213385"/>
            <a:ext cx="5571223" cy="2053350"/>
          </a:xfrm>
          <a:prstGeom prst="rect">
            <a:avLst/>
          </a:prstGeom>
        </p:spPr>
      </p:pic>
      <p:pic>
        <p:nvPicPr>
          <p:cNvPr id="7" name="Picture 6" descr="Unknown-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6" y="1640628"/>
            <a:ext cx="5803139" cy="206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6057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or 3 atoms</a:t>
            </a:r>
          </a:p>
          <a:p>
            <a:r>
              <a:rPr lang="en-US" dirty="0"/>
              <a:t>No central atom </a:t>
            </a:r>
            <a:r>
              <a:rPr lang="en-US" b="1" dirty="0"/>
              <a:t>OR</a:t>
            </a:r>
            <a:r>
              <a:rPr lang="en-US" dirty="0"/>
              <a:t> double bonds</a:t>
            </a:r>
          </a:p>
          <a:p>
            <a:r>
              <a:rPr lang="en-US" dirty="0"/>
              <a:t>May be polar OR nonpolar molecules</a:t>
            </a:r>
          </a:p>
          <a:p>
            <a:r>
              <a:rPr lang="en-US" dirty="0"/>
              <a:t>Examples:  CO2 , </a:t>
            </a:r>
            <a:r>
              <a:rPr lang="en-US" dirty="0" err="1"/>
              <a:t>HBr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Picture 3" descr="Unknown-5 3.41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83" y="4304442"/>
            <a:ext cx="3098800" cy="2372920"/>
          </a:xfrm>
          <a:prstGeom prst="rect">
            <a:avLst/>
          </a:prstGeom>
        </p:spPr>
      </p:pic>
      <p:pic>
        <p:nvPicPr>
          <p:cNvPr id="5" name="Picture 4" descr="Unknown-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900" y="4445674"/>
            <a:ext cx="5118100" cy="1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6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atoms</a:t>
            </a:r>
          </a:p>
          <a:p>
            <a:r>
              <a:rPr lang="en-US" dirty="0"/>
              <a:t>2 lone pairs</a:t>
            </a:r>
          </a:p>
          <a:p>
            <a:r>
              <a:rPr lang="en-US" dirty="0"/>
              <a:t>Polar molecules</a:t>
            </a:r>
          </a:p>
          <a:p>
            <a:r>
              <a:rPr lang="en-US" dirty="0"/>
              <a:t>Examples H</a:t>
            </a:r>
            <a:r>
              <a:rPr lang="en-US" baseline="-25000" dirty="0"/>
              <a:t>2</a:t>
            </a:r>
            <a:r>
              <a:rPr lang="en-US" dirty="0"/>
              <a:t>O ,H</a:t>
            </a:r>
            <a:r>
              <a:rPr lang="en-US" baseline="-25000" dirty="0"/>
              <a:t>2</a:t>
            </a:r>
            <a:r>
              <a:rPr lang="en-US" dirty="0"/>
              <a:t>S</a:t>
            </a:r>
          </a:p>
          <a:p>
            <a:endParaRPr lang="en-US" dirty="0"/>
          </a:p>
        </p:txBody>
      </p:sp>
      <p:pic>
        <p:nvPicPr>
          <p:cNvPr id="7" name="Picture 6" descr="Unknown-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608" y="4179617"/>
            <a:ext cx="3225800" cy="2514600"/>
          </a:xfrm>
          <a:prstGeom prst="rect">
            <a:avLst/>
          </a:prstGeom>
        </p:spPr>
      </p:pic>
      <p:pic>
        <p:nvPicPr>
          <p:cNvPr id="8" name="Picture 7" descr="Unknown-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888" y="4179617"/>
            <a:ext cx="33528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037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Pyramid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atoms</a:t>
            </a:r>
          </a:p>
          <a:p>
            <a:r>
              <a:rPr lang="en-US" dirty="0"/>
              <a:t>1 lone pair</a:t>
            </a:r>
          </a:p>
          <a:p>
            <a:r>
              <a:rPr lang="en-US" dirty="0"/>
              <a:t>Polar</a:t>
            </a:r>
          </a:p>
          <a:p>
            <a:r>
              <a:rPr lang="en-US" dirty="0"/>
              <a:t>Example – NH</a:t>
            </a:r>
            <a:r>
              <a:rPr lang="en-US" baseline="-25000" dirty="0"/>
              <a:t>3</a:t>
            </a:r>
            <a:r>
              <a:rPr lang="en-US" dirty="0"/>
              <a:t> (ammonia)</a:t>
            </a:r>
          </a:p>
        </p:txBody>
      </p:sp>
      <p:pic>
        <p:nvPicPr>
          <p:cNvPr id="5" name="Picture 4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51" y="3978881"/>
            <a:ext cx="3416300" cy="23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0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Tetrahedral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atoms</a:t>
            </a:r>
          </a:p>
          <a:p>
            <a:r>
              <a:rPr lang="en-US" dirty="0"/>
              <a:t>0 lone pairs</a:t>
            </a:r>
          </a:p>
          <a:p>
            <a:r>
              <a:rPr lang="en-US" dirty="0"/>
              <a:t>May be polar or nonpolar molecules</a:t>
            </a:r>
          </a:p>
          <a:p>
            <a:r>
              <a:rPr lang="en-US" dirty="0"/>
              <a:t>Examples CH</a:t>
            </a:r>
            <a:r>
              <a:rPr lang="en-US" baseline="-25000" dirty="0"/>
              <a:t>4</a:t>
            </a:r>
            <a:r>
              <a:rPr lang="en-US" dirty="0"/>
              <a:t>, CH</a:t>
            </a:r>
            <a:r>
              <a:rPr lang="en-US" baseline="-25000" dirty="0"/>
              <a:t>3</a:t>
            </a:r>
            <a:r>
              <a:rPr lang="en-US" dirty="0"/>
              <a:t>Cl</a:t>
            </a:r>
          </a:p>
        </p:txBody>
      </p:sp>
      <p:pic>
        <p:nvPicPr>
          <p:cNvPr id="4" name="Picture 3" descr="Unknown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112" y="3670356"/>
            <a:ext cx="2187014" cy="2521868"/>
          </a:xfrm>
          <a:prstGeom prst="rect">
            <a:avLst/>
          </a:prstGeom>
        </p:spPr>
      </p:pic>
      <p:pic>
        <p:nvPicPr>
          <p:cNvPr id="5" name="Picture 4" descr="Unknow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235" y="4140022"/>
            <a:ext cx="2431871" cy="250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219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Substances</a:t>
            </a:r>
          </a:p>
        </p:txBody>
      </p:sp>
      <p:pic>
        <p:nvPicPr>
          <p:cNvPr id="4" name="Content Placeholder 3" descr="Unknown-3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" r="872"/>
          <a:stretch>
            <a:fillRect/>
          </a:stretch>
        </p:blipFill>
        <p:spPr>
          <a:xfrm>
            <a:off x="1645920" y="1447800"/>
            <a:ext cx="7498080" cy="4800600"/>
          </a:xfrm>
        </p:spPr>
      </p:pic>
      <p:pic>
        <p:nvPicPr>
          <p:cNvPr id="5" name="Picture 4" descr="Unknown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18" y="4605595"/>
            <a:ext cx="3027727" cy="2014815"/>
          </a:xfrm>
          <a:prstGeom prst="rect">
            <a:avLst/>
          </a:prstGeom>
        </p:spPr>
      </p:pic>
      <p:pic>
        <p:nvPicPr>
          <p:cNvPr id="6" name="Picture 5" descr="Unknown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10" y="1600201"/>
            <a:ext cx="2433026" cy="1584093"/>
          </a:xfrm>
          <a:prstGeom prst="rect">
            <a:avLst/>
          </a:prstGeom>
        </p:spPr>
      </p:pic>
      <p:pic>
        <p:nvPicPr>
          <p:cNvPr id="7" name="Picture 6" descr="Unknown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785" y="413295"/>
            <a:ext cx="2453960" cy="2008685"/>
          </a:xfrm>
          <a:prstGeom prst="rect">
            <a:avLst/>
          </a:prstGeom>
        </p:spPr>
      </p:pic>
      <p:pic>
        <p:nvPicPr>
          <p:cNvPr id="8" name="Picture 7" descr="Unknown-4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10" y="5033679"/>
            <a:ext cx="3257716" cy="182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553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Molecular Substances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Covalent Bonds</a:t>
            </a:r>
          </a:p>
          <a:p>
            <a:r>
              <a:rPr lang="en-US" dirty="0"/>
              <a:t>May be any phase at room temperature</a:t>
            </a:r>
          </a:p>
          <a:p>
            <a:r>
              <a:rPr lang="en-US" dirty="0"/>
              <a:t>Low melting points</a:t>
            </a:r>
          </a:p>
          <a:p>
            <a:r>
              <a:rPr lang="en-US" dirty="0"/>
              <a:t>Soft and Brittle</a:t>
            </a:r>
          </a:p>
          <a:p>
            <a:r>
              <a:rPr lang="en-US" dirty="0"/>
              <a:t>Poor conductors of heat and electricity</a:t>
            </a:r>
          </a:p>
          <a:p>
            <a:r>
              <a:rPr lang="en-US" dirty="0"/>
              <a:t>Examples:  Butter, CO</a:t>
            </a:r>
            <a:r>
              <a:rPr lang="en-US" baseline="-25000" dirty="0"/>
              <a:t>2</a:t>
            </a:r>
            <a:r>
              <a:rPr lang="en-US" dirty="0"/>
              <a:t>, Water</a:t>
            </a:r>
          </a:p>
        </p:txBody>
      </p:sp>
      <p:pic>
        <p:nvPicPr>
          <p:cNvPr id="6" name="Picture 5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867" y="4954855"/>
            <a:ext cx="2630473" cy="171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22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Network Substances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Covalent Bonds – many atoms covalently bonded to make a large crystal (called Macromolecule)</a:t>
            </a:r>
          </a:p>
          <a:p>
            <a:r>
              <a:rPr lang="en-US" dirty="0"/>
              <a:t>Solids at room temperature</a:t>
            </a:r>
          </a:p>
          <a:p>
            <a:r>
              <a:rPr lang="en-US" dirty="0"/>
              <a:t>Very Strong – High Boiling and Melting points</a:t>
            </a:r>
          </a:p>
          <a:p>
            <a:r>
              <a:rPr lang="en-US" dirty="0"/>
              <a:t>Brittle</a:t>
            </a:r>
          </a:p>
          <a:p>
            <a:r>
              <a:rPr lang="en-US" dirty="0"/>
              <a:t>Nonconductors of heat and electricity</a:t>
            </a:r>
          </a:p>
          <a:p>
            <a:r>
              <a:rPr lang="en-US" dirty="0"/>
              <a:t>Properties due to the number of bonds, not the bond type</a:t>
            </a:r>
          </a:p>
          <a:p>
            <a:r>
              <a:rPr lang="en-US" dirty="0"/>
              <a:t>Examples: Diamond, </a:t>
            </a:r>
            <a:r>
              <a:rPr lang="en-US" dirty="0" err="1"/>
              <a:t>SiC</a:t>
            </a:r>
            <a:r>
              <a:rPr lang="en-US" dirty="0"/>
              <a:t>, SiO</a:t>
            </a:r>
            <a:r>
              <a:rPr lang="en-US" baseline="-25000" dirty="0"/>
              <a:t>2 </a:t>
            </a:r>
            <a:r>
              <a:rPr lang="en-US" dirty="0"/>
              <a:t>(quartz)</a:t>
            </a:r>
            <a:endParaRPr lang="en-US" baseline="-25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9" y="239048"/>
            <a:ext cx="1733551" cy="1418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64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Substances (crystals)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Ionic Bonds</a:t>
            </a:r>
          </a:p>
          <a:p>
            <a:r>
              <a:rPr lang="en-US" dirty="0"/>
              <a:t>Crystal lattice structure</a:t>
            </a:r>
          </a:p>
          <a:p>
            <a:r>
              <a:rPr lang="en-US" dirty="0"/>
              <a:t>Brittle</a:t>
            </a:r>
          </a:p>
          <a:p>
            <a:r>
              <a:rPr lang="en-US" dirty="0"/>
              <a:t>High melting points</a:t>
            </a:r>
          </a:p>
          <a:p>
            <a:r>
              <a:rPr lang="en-US" dirty="0"/>
              <a:t>Conduct electricity when liquid or dissolved in water (aqueous) – </a:t>
            </a:r>
            <a:r>
              <a:rPr lang="en-US" u="sng" dirty="0"/>
              <a:t>DO NOT </a:t>
            </a:r>
            <a:r>
              <a:rPr lang="en-US" dirty="0"/>
              <a:t>conduct as solids.</a:t>
            </a:r>
          </a:p>
          <a:p>
            <a:r>
              <a:rPr lang="en-US" dirty="0"/>
              <a:t>Example: table salt or any other ionic compound</a:t>
            </a:r>
          </a:p>
        </p:txBody>
      </p:sp>
      <p:pic>
        <p:nvPicPr>
          <p:cNvPr id="4" name="Picture 3" descr="Unknown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754" y="1306652"/>
            <a:ext cx="2926934" cy="197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669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Compounds formed in highly exothermic reactions tend to be more stable than compounds formed in endothermic or slightly exothermic reactions.</a:t>
            </a:r>
          </a:p>
          <a:p>
            <a:pPr lvl="1"/>
            <a:r>
              <a:rPr lang="en-US" sz="2800" dirty="0"/>
              <a:t>Release a lot of energy – need a lot of energy to break bond</a:t>
            </a:r>
          </a:p>
          <a:p>
            <a:pPr lvl="1"/>
            <a:r>
              <a:rPr lang="en-US" sz="2800" dirty="0"/>
              <a:t>Release a little energy – need little energy to break bond.</a:t>
            </a:r>
          </a:p>
        </p:txBody>
      </p:sp>
    </p:spTree>
    <p:extLst>
      <p:ext uri="{BB962C8B-B14F-4D97-AF65-F5344CB8AC3E}">
        <p14:creationId xmlns:p14="http://schemas.microsoft.com/office/powerpoint/2010/main" val="1765936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Substance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Metallic bonds</a:t>
            </a:r>
          </a:p>
          <a:p>
            <a:r>
              <a:rPr lang="en-US" sz="2800" dirty="0"/>
              <a:t>Variable melting points</a:t>
            </a:r>
          </a:p>
          <a:p>
            <a:r>
              <a:rPr lang="en-US" sz="2800" dirty="0"/>
              <a:t>Luster (shiny)</a:t>
            </a:r>
          </a:p>
          <a:p>
            <a:r>
              <a:rPr lang="en-US" sz="2800" dirty="0"/>
              <a:t>Malleable and ductile</a:t>
            </a:r>
          </a:p>
          <a:p>
            <a:r>
              <a:rPr lang="en-US" sz="2800" dirty="0"/>
              <a:t>Good conductors of both heat and electricity in both the solid and liquid phase</a:t>
            </a:r>
          </a:p>
          <a:p>
            <a:r>
              <a:rPr lang="en-US" sz="2800" dirty="0"/>
              <a:t>Examples: Cu, Fe, Hg</a:t>
            </a:r>
          </a:p>
        </p:txBody>
      </p:sp>
      <p:pic>
        <p:nvPicPr>
          <p:cNvPr id="4" name="Picture 3" descr="Unknown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853" y="1600201"/>
            <a:ext cx="3583213" cy="200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6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Intermolecular Forces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Atoms are held together to make molecules by chemical bonds – Covalent/Ionic/Molecular</a:t>
            </a:r>
          </a:p>
          <a:p>
            <a:pPr lvl="1"/>
            <a:r>
              <a:rPr lang="en-US" dirty="0"/>
              <a:t>These are </a:t>
            </a:r>
            <a:r>
              <a:rPr lang="en-US" u="sng" dirty="0"/>
              <a:t>intra-</a:t>
            </a:r>
            <a:r>
              <a:rPr lang="en-US" dirty="0"/>
              <a:t>molecular forces – they involve valence electrons</a:t>
            </a:r>
          </a:p>
          <a:p>
            <a:r>
              <a:rPr lang="en-US" dirty="0"/>
              <a:t>Molecules must be held together to make solids and liquids – THESE ARE </a:t>
            </a:r>
            <a:r>
              <a:rPr lang="en-US" u="sng" dirty="0"/>
              <a:t>INTER-</a:t>
            </a:r>
            <a:r>
              <a:rPr lang="en-US" dirty="0"/>
              <a:t>MOLECULAR FORCES</a:t>
            </a:r>
          </a:p>
          <a:p>
            <a:endParaRPr lang="en-US" dirty="0"/>
          </a:p>
        </p:txBody>
      </p:sp>
      <p:pic>
        <p:nvPicPr>
          <p:cNvPr id="4" name="Picture 3" descr="Unknown-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353" y="5305327"/>
            <a:ext cx="3150335" cy="1424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263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Strong inter-molecular forces require lots of energy to overcome the attraction, to allow them to melt or boil.</a:t>
            </a:r>
          </a:p>
          <a:p>
            <a:r>
              <a:rPr lang="en-US" sz="2800" dirty="0"/>
              <a:t>Energy must be used to pull the molecules farther apart</a:t>
            </a:r>
          </a:p>
          <a:p>
            <a:r>
              <a:rPr lang="en-US" sz="2800" dirty="0"/>
              <a:t>Strong intermolecular forces = high melting and boiling points</a:t>
            </a:r>
          </a:p>
          <a:p>
            <a:r>
              <a:rPr lang="en-US" sz="2800" dirty="0"/>
              <a:t>Four main types</a:t>
            </a:r>
          </a:p>
        </p:txBody>
      </p:sp>
    </p:spTree>
    <p:extLst>
      <p:ext uri="{BB962C8B-B14F-4D97-AF65-F5344CB8AC3E}">
        <p14:creationId xmlns:p14="http://schemas.microsoft.com/office/powerpoint/2010/main" val="4249196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Dipole – Dipole Attraction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Polar molecules attract each other due to +/-charged ends (poles)</a:t>
            </a:r>
          </a:p>
          <a:p>
            <a:r>
              <a:rPr lang="en-US" dirty="0"/>
              <a:t>Example: </a:t>
            </a:r>
            <a:r>
              <a:rPr lang="en-US" dirty="0" err="1"/>
              <a:t>HCl</a:t>
            </a:r>
            <a:endParaRPr lang="en-US" dirty="0"/>
          </a:p>
        </p:txBody>
      </p:sp>
      <p:pic>
        <p:nvPicPr>
          <p:cNvPr id="5" name="Picture 4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75" y="3609602"/>
            <a:ext cx="58420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893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Hydrogen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Very strong dipole – dipole attraction </a:t>
            </a:r>
          </a:p>
          <a:p>
            <a:r>
              <a:rPr lang="en-US" dirty="0"/>
              <a:t>Happens when Hydrogen is bonded to N, O or F</a:t>
            </a:r>
          </a:p>
          <a:p>
            <a:pPr lvl="1"/>
            <a:r>
              <a:rPr lang="en-US" sz="2400" dirty="0"/>
              <a:t>Small atoms with high electronegativity</a:t>
            </a:r>
          </a:p>
          <a:p>
            <a:pPr lvl="1"/>
            <a:r>
              <a:rPr lang="en-US" sz="2400" dirty="0"/>
              <a:t>Very polar molecules</a:t>
            </a:r>
          </a:p>
          <a:p>
            <a:r>
              <a:rPr lang="en-US" dirty="0"/>
              <a:t>Strongest intermolecular force</a:t>
            </a:r>
          </a:p>
          <a:p>
            <a:r>
              <a:rPr lang="en-US" dirty="0"/>
              <a:t>Accounts for the high BP of water compared to H</a:t>
            </a:r>
            <a:r>
              <a:rPr lang="en-US" baseline="-25000" dirty="0"/>
              <a:t>2</a:t>
            </a:r>
            <a:r>
              <a:rPr lang="en-US" dirty="0"/>
              <a:t>S or alcohol</a:t>
            </a:r>
          </a:p>
          <a:p>
            <a:r>
              <a:rPr lang="en-US" dirty="0"/>
              <a:t>Examples: NH</a:t>
            </a:r>
            <a:r>
              <a:rPr lang="en-US" baseline="-25000" dirty="0"/>
              <a:t>3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O, HF</a:t>
            </a:r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412" y="114152"/>
            <a:ext cx="2418894" cy="145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595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Van Der Waals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Weak attraction between nonpolar (symmetrical) molecules</a:t>
            </a:r>
          </a:p>
          <a:p>
            <a:r>
              <a:rPr lang="en-US" dirty="0"/>
              <a:t>Momentary or induced dipole effect (e- out of balance)</a:t>
            </a:r>
          </a:p>
          <a:p>
            <a:r>
              <a:rPr lang="en-US" dirty="0"/>
              <a:t>Allows for nonpolar molecules to form liquids or solids</a:t>
            </a:r>
          </a:p>
          <a:p>
            <a:pPr lvl="1"/>
            <a:r>
              <a:rPr lang="en-US" dirty="0"/>
              <a:t>Example: solid CO</a:t>
            </a:r>
            <a:r>
              <a:rPr lang="en-US" baseline="-25000" dirty="0"/>
              <a:t>2</a:t>
            </a:r>
            <a:r>
              <a:rPr lang="en-US" dirty="0"/>
              <a:t> – dry ice</a:t>
            </a:r>
          </a:p>
          <a:p>
            <a:r>
              <a:rPr lang="en-US" dirty="0"/>
              <a:t>Larger molecules = stronger Van Der Waals Force (higher BP/MP)</a:t>
            </a:r>
          </a:p>
        </p:txBody>
      </p:sp>
      <p:pic>
        <p:nvPicPr>
          <p:cNvPr id="4" name="Picture 3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826" y="107576"/>
            <a:ext cx="1336956" cy="133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211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Molecule/Ion Attraction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39871"/>
            <a:ext cx="8042276" cy="4343400"/>
          </a:xfrm>
        </p:spPr>
        <p:txBody>
          <a:bodyPr/>
          <a:lstStyle/>
          <a:p>
            <a:r>
              <a:rPr lang="en-US" dirty="0"/>
              <a:t>Polar molecules pull apart ionic crystals</a:t>
            </a:r>
          </a:p>
          <a:p>
            <a:r>
              <a:rPr lang="en-US" dirty="0"/>
              <a:t>The ionic crystal </a:t>
            </a:r>
            <a:r>
              <a:rPr lang="en-US" b="1" dirty="0">
                <a:solidFill>
                  <a:srgbClr val="FF0000"/>
                </a:solidFill>
              </a:rPr>
              <a:t>dissociates</a:t>
            </a:r>
            <a:r>
              <a:rPr lang="en-US" dirty="0"/>
              <a:t> (comes apart)</a:t>
            </a:r>
          </a:p>
          <a:p>
            <a:r>
              <a:rPr lang="en-US" dirty="0"/>
              <a:t>Polar solvents (water) dissolve ionic substances – </a:t>
            </a:r>
            <a:r>
              <a:rPr lang="en-US" b="1" dirty="0">
                <a:solidFill>
                  <a:srgbClr val="FF0000"/>
                </a:solidFill>
              </a:rPr>
              <a:t>Like Dissolves Like.</a:t>
            </a:r>
          </a:p>
          <a:p>
            <a:r>
              <a:rPr lang="en-US" dirty="0" err="1">
                <a:solidFill>
                  <a:schemeClr val="tx1"/>
                </a:solidFill>
              </a:rPr>
              <a:t>NaCl</a:t>
            </a:r>
            <a:r>
              <a:rPr lang="en-US" baseline="-25000" dirty="0">
                <a:solidFill>
                  <a:schemeClr val="tx1"/>
                </a:solidFill>
              </a:rPr>
              <a:t>(s) 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 Na</a:t>
            </a:r>
            <a:r>
              <a:rPr lang="en-US" baseline="30000" dirty="0">
                <a:solidFill>
                  <a:schemeClr val="tx1"/>
                </a:solidFill>
                <a:sym typeface="Wingdings"/>
              </a:rPr>
              <a:t>+</a:t>
            </a:r>
            <a:r>
              <a:rPr lang="en-US" baseline="-25000" dirty="0">
                <a:solidFill>
                  <a:schemeClr val="tx1"/>
                </a:solidFill>
                <a:sym typeface="Wingdings"/>
              </a:rPr>
              <a:t>(</a:t>
            </a:r>
            <a:r>
              <a:rPr lang="en-US" baseline="-25000" dirty="0" err="1">
                <a:solidFill>
                  <a:schemeClr val="tx1"/>
                </a:solidFill>
                <a:sym typeface="Wingdings"/>
              </a:rPr>
              <a:t>aq</a:t>
            </a:r>
            <a:r>
              <a:rPr lang="en-US" baseline="-25000" dirty="0">
                <a:solidFill>
                  <a:schemeClr val="tx1"/>
                </a:solidFill>
                <a:sym typeface="Wingdings"/>
              </a:rPr>
              <a:t>)  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+ </a:t>
            </a:r>
            <a:r>
              <a:rPr lang="en-US" dirty="0" err="1">
                <a:solidFill>
                  <a:schemeClr val="tx1"/>
                </a:solidFill>
                <a:sym typeface="Wingdings"/>
              </a:rPr>
              <a:t>Cl</a:t>
            </a:r>
            <a:r>
              <a:rPr lang="en-US" baseline="30000" dirty="0">
                <a:solidFill>
                  <a:schemeClr val="tx1"/>
                </a:solidFill>
                <a:sym typeface="Wingdings"/>
              </a:rPr>
              <a:t>-</a:t>
            </a:r>
            <a:r>
              <a:rPr lang="en-US" baseline="-25000" dirty="0">
                <a:solidFill>
                  <a:schemeClr val="tx1"/>
                </a:solidFill>
                <a:sym typeface="Wingdings"/>
              </a:rPr>
              <a:t>(</a:t>
            </a:r>
            <a:r>
              <a:rPr lang="en-US" baseline="-25000" dirty="0" err="1">
                <a:solidFill>
                  <a:schemeClr val="tx1"/>
                </a:solidFill>
                <a:sym typeface="Wingdings"/>
              </a:rPr>
              <a:t>aq</a:t>
            </a:r>
            <a:r>
              <a:rPr lang="en-US" baseline="-25000" dirty="0">
                <a:solidFill>
                  <a:schemeClr val="tx1"/>
                </a:solidFill>
                <a:sym typeface="Wingdings"/>
              </a:rPr>
              <a:t>)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pic>
        <p:nvPicPr>
          <p:cNvPr id="4" name="Picture 3" descr="images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768" y="4894809"/>
            <a:ext cx="5886606" cy="171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75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800" dirty="0"/>
              <a:t>Larger molecules = stronger force</a:t>
            </a:r>
          </a:p>
          <a:p>
            <a:r>
              <a:rPr lang="en-US" sz="3800" dirty="0"/>
              <a:t>More polar molecules = stronger force</a:t>
            </a:r>
          </a:p>
          <a:p>
            <a:r>
              <a:rPr lang="en-US" sz="3800" dirty="0"/>
              <a:t>Stronger force = higher melting and boiling points</a:t>
            </a:r>
          </a:p>
          <a:p>
            <a:r>
              <a:rPr lang="en-US" sz="3800" dirty="0"/>
              <a:t>Responsible for phase change</a:t>
            </a:r>
          </a:p>
          <a:p>
            <a:pPr lvl="1"/>
            <a:r>
              <a:rPr lang="en-US" sz="3800" dirty="0"/>
              <a:t>Hydrogen Bonding (strongest)</a:t>
            </a:r>
          </a:p>
          <a:p>
            <a:pPr lvl="1"/>
            <a:r>
              <a:rPr lang="en-US" sz="3800" dirty="0"/>
              <a:t>Dipole – dipole attraction</a:t>
            </a:r>
          </a:p>
          <a:p>
            <a:pPr lvl="1"/>
            <a:r>
              <a:rPr lang="en-US" sz="3800" dirty="0"/>
              <a:t>Van Der Waals Force (weakest)</a:t>
            </a:r>
          </a:p>
          <a:p>
            <a:r>
              <a:rPr lang="en-US" sz="3800" dirty="0"/>
              <a:t>Responsible for dissolving</a:t>
            </a:r>
          </a:p>
          <a:p>
            <a:pPr lvl="1"/>
            <a:r>
              <a:rPr lang="en-US" sz="3800" dirty="0"/>
              <a:t>Molecule/Ion attraction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48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Bonds form because 2 atoms are fighting over valence electrons.</a:t>
            </a:r>
          </a:p>
          <a:p>
            <a:pPr lvl="1"/>
            <a:r>
              <a:rPr lang="en-US" sz="2800" dirty="0"/>
              <a:t>Essentially 2 atoms attract the same electrons at the same time.</a:t>
            </a:r>
          </a:p>
          <a:p>
            <a:pPr lvl="1"/>
            <a:r>
              <a:rPr lang="en-US" sz="2800" dirty="0"/>
              <a:t>Atoms need 8 valence electrons (stable octet)</a:t>
            </a:r>
          </a:p>
          <a:p>
            <a:pPr lvl="2"/>
            <a:r>
              <a:rPr lang="en-US" sz="2800" dirty="0"/>
              <a:t>Exceptions – H and He only need 2 to fill valence.</a:t>
            </a:r>
          </a:p>
          <a:p>
            <a:pPr lvl="2"/>
            <a:r>
              <a:rPr lang="en-US" sz="2800" dirty="0"/>
              <a:t>Bonds form between 2 atoms and only 2 atoms</a:t>
            </a:r>
          </a:p>
        </p:txBody>
      </p:sp>
    </p:spTree>
    <p:extLst>
      <p:ext uri="{BB962C8B-B14F-4D97-AF65-F5344CB8AC3E}">
        <p14:creationId xmlns:p14="http://schemas.microsoft.com/office/powerpoint/2010/main" val="3290001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Electronegativity(</a:t>
            </a:r>
            <a:r>
              <a:rPr lang="en-US" dirty="0" err="1"/>
              <a:t>eneg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ability of an atom to attract an electron form another atom The atoms ability to pull electrons</a:t>
            </a:r>
          </a:p>
          <a:p>
            <a:r>
              <a:rPr lang="en-US" sz="2800" dirty="0"/>
              <a:t>Electronegativity Chart – devised by Linus Pauling</a:t>
            </a:r>
          </a:p>
          <a:p>
            <a:pPr lvl="1"/>
            <a:r>
              <a:rPr lang="en-US" sz="2800" dirty="0"/>
              <a:t>Based on a scale of 0 – 4</a:t>
            </a:r>
          </a:p>
          <a:p>
            <a:pPr lvl="1"/>
            <a:r>
              <a:rPr lang="en-US" sz="2800" dirty="0"/>
              <a:t>Fluorine has strongest attraction = 4.0</a:t>
            </a:r>
          </a:p>
          <a:p>
            <a:pPr lvl="1"/>
            <a:r>
              <a:rPr lang="en-US" sz="2800" dirty="0"/>
              <a:t>All others are compared </a:t>
            </a:r>
            <a:r>
              <a:rPr lang="en-US" sz="2800" u="sng" dirty="0"/>
              <a:t>relative</a:t>
            </a:r>
            <a:r>
              <a:rPr lang="en-US" sz="2800" dirty="0"/>
              <a:t> to fluorine</a:t>
            </a:r>
          </a:p>
        </p:txBody>
      </p:sp>
    </p:spTree>
    <p:extLst>
      <p:ext uri="{BB962C8B-B14F-4D97-AF65-F5344CB8AC3E}">
        <p14:creationId xmlns:p14="http://schemas.microsoft.com/office/powerpoint/2010/main" val="427664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Electronegativity Trend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Values in table S</a:t>
            </a:r>
          </a:p>
          <a:p>
            <a:r>
              <a:rPr lang="en-US" sz="2800" dirty="0"/>
              <a:t>As you move up and right in the periodic table, </a:t>
            </a:r>
            <a:r>
              <a:rPr lang="en-US" sz="2800" dirty="0" err="1"/>
              <a:t>eneg</a:t>
            </a:r>
            <a:r>
              <a:rPr lang="en-US" sz="2800" dirty="0"/>
              <a:t> increases (closer to fluorine).</a:t>
            </a:r>
          </a:p>
          <a:p>
            <a:r>
              <a:rPr lang="en-US" sz="2800" dirty="0"/>
              <a:t>Noble gasses have 0 electronegativity.</a:t>
            </a:r>
          </a:p>
          <a:p>
            <a:pPr lvl="1"/>
            <a:endParaRPr lang="en-US" dirty="0"/>
          </a:p>
          <a:p>
            <a:r>
              <a:rPr lang="en-US" dirty="0"/>
              <a:t>                              </a:t>
            </a:r>
            <a:r>
              <a:rPr lang="en-US" sz="3600" b="1" dirty="0"/>
              <a:t>F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81200" y="4368800"/>
            <a:ext cx="2844800" cy="16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218267" y="4605867"/>
            <a:ext cx="2844800" cy="812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486399" y="5130799"/>
            <a:ext cx="16934" cy="1168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878667" y="4944533"/>
            <a:ext cx="2184400" cy="1168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551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has higher </a:t>
            </a:r>
            <a:r>
              <a:rPr lang="en-US" dirty="0" err="1"/>
              <a:t>eneg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Cs or Se</a:t>
            </a:r>
          </a:p>
          <a:p>
            <a:r>
              <a:rPr lang="en-US" sz="3200" dirty="0"/>
              <a:t>Na or </a:t>
            </a:r>
            <a:r>
              <a:rPr lang="en-US" sz="3200" dirty="0" err="1"/>
              <a:t>Cl</a:t>
            </a:r>
            <a:endParaRPr lang="en-US" sz="3200" dirty="0"/>
          </a:p>
          <a:p>
            <a:r>
              <a:rPr lang="en-US" sz="3200" dirty="0"/>
              <a:t>Mg or Na</a:t>
            </a:r>
          </a:p>
          <a:p>
            <a:r>
              <a:rPr lang="en-US" sz="3200" dirty="0"/>
              <a:t>In or O</a:t>
            </a:r>
          </a:p>
        </p:txBody>
      </p:sp>
    </p:spTree>
    <p:extLst>
      <p:ext uri="{BB962C8B-B14F-4D97-AF65-F5344CB8AC3E}">
        <p14:creationId xmlns:p14="http://schemas.microsoft.com/office/powerpoint/2010/main" val="3827965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1812</TotalTime>
  <Words>1785</Words>
  <Application>Microsoft Macintosh PowerPoint</Application>
  <PresentationFormat>On-screen Show (4:3)</PresentationFormat>
  <Paragraphs>329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Solstice</vt:lpstr>
      <vt:lpstr>Chemical Bonding</vt:lpstr>
      <vt:lpstr>PowerPoint Presentation</vt:lpstr>
      <vt:lpstr>PowerPoint Presentation</vt:lpstr>
      <vt:lpstr>Chemical Energy</vt:lpstr>
      <vt:lpstr>PowerPoint Presentation</vt:lpstr>
      <vt:lpstr>PowerPoint Presentation</vt:lpstr>
      <vt:lpstr>Electronegativity(eneg)</vt:lpstr>
      <vt:lpstr>Electronegativity Trend</vt:lpstr>
      <vt:lpstr>Which has higher eneg?</vt:lpstr>
      <vt:lpstr>Types of Chemical Bonds</vt:lpstr>
      <vt:lpstr>Ionic Bonds</vt:lpstr>
      <vt:lpstr>PowerPoint Presentation</vt:lpstr>
      <vt:lpstr>Ion</vt:lpstr>
      <vt:lpstr>Examples</vt:lpstr>
      <vt:lpstr>Ionic Compounds dot diagrams</vt:lpstr>
      <vt:lpstr>Lewis Structure for Ionic Compounds</vt:lpstr>
      <vt:lpstr>Ionic Bonds Summary</vt:lpstr>
      <vt:lpstr>Draw Examples of dot structures</vt:lpstr>
      <vt:lpstr>Crystal Lattice Structure</vt:lpstr>
      <vt:lpstr>Metallic Bonds</vt:lpstr>
      <vt:lpstr>Sea of Mobile electrons</vt:lpstr>
      <vt:lpstr>Covalent Bonds</vt:lpstr>
      <vt:lpstr>Structural Formula</vt:lpstr>
      <vt:lpstr>Covalent Electron Dot Structures and Structural Formulas</vt:lpstr>
      <vt:lpstr>PowerPoint Presentation</vt:lpstr>
      <vt:lpstr>Types of Covalent Bonds</vt:lpstr>
      <vt:lpstr>The Diatomic Molecules</vt:lpstr>
      <vt:lpstr>PowerPoint Presentation</vt:lpstr>
      <vt:lpstr>Examples</vt:lpstr>
      <vt:lpstr>Molecules</vt:lpstr>
      <vt:lpstr>Molecule Polarity</vt:lpstr>
      <vt:lpstr>Polar Molecule</vt:lpstr>
      <vt:lpstr>Nonpolar Molecules</vt:lpstr>
      <vt:lpstr>Molecule</vt:lpstr>
      <vt:lpstr>Formula Units</vt:lpstr>
      <vt:lpstr>Coordinate Covalent Bond</vt:lpstr>
      <vt:lpstr>PowerPoint Presentation</vt:lpstr>
      <vt:lpstr>Practice</vt:lpstr>
      <vt:lpstr>Determining Bond Type by Electronegativity Difference</vt:lpstr>
      <vt:lpstr>        Covalent vs Ionic Character</vt:lpstr>
      <vt:lpstr>  Molecular Shape</vt:lpstr>
      <vt:lpstr>Linear</vt:lpstr>
      <vt:lpstr>Bent</vt:lpstr>
      <vt:lpstr>Pyramid</vt:lpstr>
      <vt:lpstr>Tetrahedral</vt:lpstr>
      <vt:lpstr>Types of Substances</vt:lpstr>
      <vt:lpstr>Molecular Substances</vt:lpstr>
      <vt:lpstr>Network Substances</vt:lpstr>
      <vt:lpstr>Ionic Substances (crystals)</vt:lpstr>
      <vt:lpstr>Metallic Substance</vt:lpstr>
      <vt:lpstr>Intermolecular Forces</vt:lpstr>
      <vt:lpstr>PowerPoint Presentation</vt:lpstr>
      <vt:lpstr>1.  Dipole – Dipole Attraction</vt:lpstr>
      <vt:lpstr>Hydrogen Bonds</vt:lpstr>
      <vt:lpstr>Van Der Waals Force</vt:lpstr>
      <vt:lpstr>Molecule/Ion Attraction</vt:lpstr>
      <vt:lpstr>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Bonding</dc:title>
  <dc:subject/>
  <dc:creator>Office 2004 Test Drive User</dc:creator>
  <cp:keywords/>
  <dc:description/>
  <cp:lastModifiedBy>Office 2004 Test Drive User</cp:lastModifiedBy>
  <cp:revision>135</cp:revision>
  <dcterms:created xsi:type="dcterms:W3CDTF">2023-11-03T20:32:35Z</dcterms:created>
  <dcterms:modified xsi:type="dcterms:W3CDTF">2023-11-17T14:57:46Z</dcterms:modified>
  <cp:category/>
</cp:coreProperties>
</file>