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82" r:id="rId7"/>
    <p:sldId id="279" r:id="rId8"/>
    <p:sldId id="261" r:id="rId9"/>
    <p:sldId id="262" r:id="rId10"/>
    <p:sldId id="263" r:id="rId11"/>
    <p:sldId id="281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59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23E9-C288-994B-A7BF-3153DD212F95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50335-7CB3-254C-B779-8D91E8D7BD4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23E9-C288-994B-A7BF-3153DD212F95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50335-7CB3-254C-B779-8D91E8D7BD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23E9-C288-994B-A7BF-3153DD212F95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50335-7CB3-254C-B779-8D91E8D7BD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23E9-C288-994B-A7BF-3153DD212F95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50335-7CB3-254C-B779-8D91E8D7BD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23E9-C288-994B-A7BF-3153DD212F95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50335-7CB3-254C-B779-8D91E8D7BD4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23E9-C288-994B-A7BF-3153DD212F95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50335-7CB3-254C-B779-8D91E8D7BD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23E9-C288-994B-A7BF-3153DD212F95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50335-7CB3-254C-B779-8D91E8D7BD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23E9-C288-994B-A7BF-3153DD212F95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50335-7CB3-254C-B779-8D91E8D7BD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23E9-C288-994B-A7BF-3153DD212F95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50335-7CB3-254C-B779-8D91E8D7BD4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23E9-C288-994B-A7BF-3153DD212F95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50335-7CB3-254C-B779-8D91E8D7BD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23E9-C288-994B-A7BF-3153DD212F95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50335-7CB3-254C-B779-8D91E8D7BD4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8A223E9-C288-994B-A7BF-3153DD212F95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1750335-7CB3-254C-B779-8D91E8D7BD43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Unit 11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7200" dirty="0"/>
              <a:t>Acids Bases </a:t>
            </a:r>
          </a:p>
          <a:p>
            <a:pPr algn="ctr"/>
            <a:r>
              <a:rPr lang="en-US" sz="7200" dirty="0"/>
              <a:t> and Salts</a:t>
            </a:r>
          </a:p>
        </p:txBody>
      </p:sp>
      <p:pic>
        <p:nvPicPr>
          <p:cNvPr id="4" name="Picture 3" descr="image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5388" y="4552035"/>
            <a:ext cx="3699842" cy="2078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2963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5.  Acids react with bases in a double replacement reaction to form a salt and water</a:t>
            </a:r>
          </a:p>
          <a:p>
            <a:pPr lvl="1"/>
            <a:r>
              <a:rPr lang="en-US" dirty="0"/>
              <a:t>H</a:t>
            </a:r>
            <a:r>
              <a:rPr lang="en-US" baseline="30000" dirty="0"/>
              <a:t>+</a:t>
            </a:r>
            <a:r>
              <a:rPr lang="en-US" dirty="0"/>
              <a:t> + OH</a:t>
            </a:r>
            <a:r>
              <a:rPr lang="en-US" baseline="30000" dirty="0"/>
              <a:t>-</a:t>
            </a:r>
            <a:r>
              <a:rPr lang="en-US" dirty="0"/>
              <a:t> </a:t>
            </a:r>
            <a:r>
              <a:rPr lang="en-US" dirty="0">
                <a:sym typeface="Wingdings"/>
              </a:rPr>
              <a:t> H</a:t>
            </a:r>
            <a:r>
              <a:rPr lang="en-US" baseline="-25000" dirty="0">
                <a:sym typeface="Wingdings"/>
              </a:rPr>
              <a:t>2</a:t>
            </a:r>
            <a:r>
              <a:rPr lang="en-US" dirty="0">
                <a:sym typeface="Wingdings"/>
              </a:rPr>
              <a:t>0 – called </a:t>
            </a:r>
            <a:r>
              <a:rPr lang="en-US" u="sng" dirty="0">
                <a:sym typeface="Wingdings"/>
              </a:rPr>
              <a:t>neutralization</a:t>
            </a:r>
          </a:p>
          <a:p>
            <a:pPr lvl="1"/>
            <a:r>
              <a:rPr lang="en-US" dirty="0">
                <a:sym typeface="Wingdings"/>
              </a:rPr>
              <a:t>Acid + Base  Salt + Water</a:t>
            </a:r>
          </a:p>
          <a:p>
            <a:pPr lvl="1"/>
            <a:r>
              <a:rPr lang="en-US" dirty="0" err="1">
                <a:sym typeface="Wingdings"/>
              </a:rPr>
              <a:t>HCl</a:t>
            </a:r>
            <a:r>
              <a:rPr lang="en-US" dirty="0">
                <a:sym typeface="Wingdings"/>
              </a:rPr>
              <a:t> + </a:t>
            </a:r>
            <a:r>
              <a:rPr lang="en-US" dirty="0" err="1">
                <a:sym typeface="Wingdings"/>
              </a:rPr>
              <a:t>NaOH</a:t>
            </a:r>
            <a:r>
              <a:rPr lang="en-US" dirty="0">
                <a:sym typeface="Wingdings"/>
              </a:rPr>
              <a:t>  HOH + </a:t>
            </a:r>
            <a:r>
              <a:rPr lang="en-US" dirty="0" err="1">
                <a:sym typeface="Wingdings"/>
              </a:rPr>
              <a:t>NaCl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943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479667" y="3244334"/>
            <a:ext cx="184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9" name="Rectangle 8"/>
          <p:cNvSpPr/>
          <p:nvPr/>
        </p:nvSpPr>
        <p:spPr>
          <a:xfrm>
            <a:off x="4479667" y="3244334"/>
            <a:ext cx="184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</a:p>
        </p:txBody>
      </p:sp>
      <p:pic>
        <p:nvPicPr>
          <p:cNvPr id="1026" name="Picture 2" descr="Castle Learning Chemistry Table J">
            <a:extLst>
              <a:ext uri="{FF2B5EF4-FFF2-40B4-BE49-F238E27FC236}">
                <a16:creationId xmlns:a16="http://schemas.microsoft.com/office/drawing/2014/main" id="{A5F54135-0358-C280-C7FB-EFFD903F57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0725" y="0"/>
            <a:ext cx="262255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47772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Classical or Arrhenius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/>
              <a:t>Acid</a:t>
            </a:r>
            <a:r>
              <a:rPr lang="en-US" dirty="0"/>
              <a:t> </a:t>
            </a:r>
            <a:r>
              <a:rPr lang="en-US" dirty="0">
                <a:sym typeface="Wingdings"/>
              </a:rPr>
              <a:t> any substance which donates H</a:t>
            </a:r>
            <a:r>
              <a:rPr lang="en-US" baseline="30000" dirty="0">
                <a:sym typeface="Wingdings"/>
              </a:rPr>
              <a:t>+</a:t>
            </a:r>
            <a:r>
              <a:rPr lang="en-US" dirty="0">
                <a:sym typeface="Wingdings"/>
              </a:rPr>
              <a:t> (hydrogen ions) as the only positive (+) ion in solution.</a:t>
            </a:r>
          </a:p>
          <a:p>
            <a:pPr lvl="1"/>
            <a:r>
              <a:rPr lang="en-US" dirty="0">
                <a:sym typeface="Wingdings"/>
              </a:rPr>
              <a:t>Inorganic – starts with H</a:t>
            </a:r>
          </a:p>
          <a:p>
            <a:pPr lvl="1"/>
            <a:r>
              <a:rPr lang="en-US" dirty="0">
                <a:sym typeface="Wingdings"/>
              </a:rPr>
              <a:t>Organic – ends with COOH</a:t>
            </a:r>
          </a:p>
          <a:p>
            <a:r>
              <a:rPr lang="en-US" u="sng" dirty="0">
                <a:sym typeface="Wingdings"/>
              </a:rPr>
              <a:t>Base</a:t>
            </a:r>
            <a:r>
              <a:rPr lang="en-US" dirty="0">
                <a:sym typeface="Wingdings"/>
              </a:rPr>
              <a:t>  any substance which donates OH</a:t>
            </a:r>
            <a:r>
              <a:rPr lang="en-US" baseline="30000" dirty="0">
                <a:sym typeface="Wingdings"/>
              </a:rPr>
              <a:t>-</a:t>
            </a:r>
            <a:r>
              <a:rPr lang="en-US" dirty="0">
                <a:sym typeface="Wingdings"/>
              </a:rPr>
              <a:t> (hydroxide ions) as the only negative (-) ion in solution.</a:t>
            </a:r>
          </a:p>
          <a:p>
            <a:pPr lvl="1"/>
            <a:r>
              <a:rPr lang="en-US" dirty="0">
                <a:sym typeface="Wingdings"/>
              </a:rPr>
              <a:t>Inorganic – ends with OH</a:t>
            </a:r>
          </a:p>
          <a:p>
            <a:pPr lvl="1"/>
            <a:r>
              <a:rPr lang="en-US" dirty="0">
                <a:sym typeface="Wingdings"/>
              </a:rPr>
              <a:t>Organic –ends with OH = Alcohol</a:t>
            </a:r>
          </a:p>
          <a:p>
            <a:pPr marL="402336" lvl="1" indent="0">
              <a:buNone/>
            </a:pPr>
            <a:endParaRPr lang="en-US" dirty="0">
              <a:sym typeface="Wingding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2331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acidic substance has more H</a:t>
            </a:r>
            <a:r>
              <a:rPr lang="en-US" baseline="30000" dirty="0"/>
              <a:t>+</a:t>
            </a:r>
            <a:r>
              <a:rPr lang="en-US" dirty="0"/>
              <a:t> than OH</a:t>
            </a:r>
            <a:r>
              <a:rPr lang="en-US" baseline="30000" dirty="0"/>
              <a:t>-.</a:t>
            </a:r>
          </a:p>
          <a:p>
            <a:r>
              <a:rPr lang="en-US" dirty="0"/>
              <a:t>A basic substance has more OH</a:t>
            </a:r>
            <a:r>
              <a:rPr lang="en-US" baseline="30000" dirty="0"/>
              <a:t>-</a:t>
            </a:r>
            <a:r>
              <a:rPr lang="en-US" dirty="0"/>
              <a:t> than H</a:t>
            </a:r>
            <a:r>
              <a:rPr lang="en-US" baseline="30000" dirty="0"/>
              <a:t>+</a:t>
            </a:r>
            <a:endParaRPr lang="en-US" dirty="0"/>
          </a:p>
          <a:p>
            <a:r>
              <a:rPr lang="en-US" dirty="0"/>
              <a:t>If the H</a:t>
            </a:r>
            <a:r>
              <a:rPr lang="en-US" baseline="30000" dirty="0"/>
              <a:t>+</a:t>
            </a:r>
            <a:r>
              <a:rPr lang="en-US" dirty="0"/>
              <a:t> = OH</a:t>
            </a:r>
            <a:r>
              <a:rPr lang="en-US" baseline="30000" dirty="0"/>
              <a:t>-</a:t>
            </a:r>
            <a:r>
              <a:rPr lang="en-US" dirty="0"/>
              <a:t> the solution is neutral</a:t>
            </a:r>
          </a:p>
        </p:txBody>
      </p:sp>
      <p:pic>
        <p:nvPicPr>
          <p:cNvPr id="5" name="Picture 4" descr="A-pH-scale-on-white-background-illustration-VectorBlueRingMedias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1913" y="3837509"/>
            <a:ext cx="5173281" cy="263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1529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 Scale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 expresses the H</a:t>
            </a:r>
            <a:r>
              <a:rPr lang="en-US" baseline="30000" dirty="0"/>
              <a:t>+</a:t>
            </a:r>
            <a:r>
              <a:rPr lang="en-US" dirty="0"/>
              <a:t> concentration [H</a:t>
            </a:r>
            <a:r>
              <a:rPr lang="en-US" baseline="30000" dirty="0"/>
              <a:t>+</a:t>
            </a:r>
            <a:r>
              <a:rPr lang="en-US" dirty="0"/>
              <a:t>]</a:t>
            </a:r>
          </a:p>
          <a:p>
            <a:r>
              <a:rPr lang="en-US" dirty="0"/>
              <a:t>H</a:t>
            </a:r>
            <a:r>
              <a:rPr lang="en-US" baseline="30000" dirty="0"/>
              <a:t>+</a:t>
            </a:r>
            <a:r>
              <a:rPr lang="en-US" dirty="0"/>
              <a:t>+ H</a:t>
            </a:r>
            <a:r>
              <a:rPr lang="en-US" baseline="-25000" dirty="0"/>
              <a:t>2</a:t>
            </a:r>
            <a:r>
              <a:rPr lang="en-US" dirty="0"/>
              <a:t>O </a:t>
            </a:r>
            <a:r>
              <a:rPr lang="en-US" dirty="0">
                <a:sym typeface="Wingdings"/>
              </a:rPr>
              <a:t> H</a:t>
            </a:r>
            <a:r>
              <a:rPr lang="en-US" baseline="-25000" dirty="0">
                <a:sym typeface="Wingdings"/>
              </a:rPr>
              <a:t>3</a:t>
            </a:r>
            <a:r>
              <a:rPr lang="en-US" dirty="0">
                <a:sym typeface="Wingdings"/>
              </a:rPr>
              <a:t>O</a:t>
            </a:r>
            <a:r>
              <a:rPr lang="en-US" baseline="30000" dirty="0">
                <a:sym typeface="Wingdings"/>
              </a:rPr>
              <a:t>+</a:t>
            </a:r>
            <a:r>
              <a:rPr lang="en-US" dirty="0">
                <a:sym typeface="Wingdings"/>
              </a:rPr>
              <a:t> (H</a:t>
            </a:r>
            <a:r>
              <a:rPr lang="en-US" baseline="30000" dirty="0">
                <a:sym typeface="Wingdings"/>
              </a:rPr>
              <a:t>+</a:t>
            </a:r>
            <a:r>
              <a:rPr lang="en-US" dirty="0">
                <a:sym typeface="Wingdings"/>
              </a:rPr>
              <a:t> = H</a:t>
            </a:r>
            <a:r>
              <a:rPr lang="en-US" baseline="-25000" dirty="0">
                <a:sym typeface="Wingdings"/>
              </a:rPr>
              <a:t>3</a:t>
            </a:r>
            <a:r>
              <a:rPr lang="en-US" dirty="0">
                <a:sym typeface="Wingdings"/>
              </a:rPr>
              <a:t>O</a:t>
            </a:r>
            <a:r>
              <a:rPr lang="en-US" baseline="30000" dirty="0">
                <a:sym typeface="Wingdings"/>
              </a:rPr>
              <a:t>+</a:t>
            </a:r>
            <a:r>
              <a:rPr lang="en-US" dirty="0">
                <a:sym typeface="Wingdings"/>
              </a:rPr>
              <a:t>)</a:t>
            </a:r>
          </a:p>
          <a:p>
            <a:r>
              <a:rPr lang="en-US" dirty="0">
                <a:sym typeface="Wingdings"/>
              </a:rPr>
              <a:t>pH = log 1/[H</a:t>
            </a:r>
            <a:r>
              <a:rPr lang="en-US" baseline="30000" dirty="0">
                <a:sym typeface="Wingdings"/>
              </a:rPr>
              <a:t>+</a:t>
            </a:r>
            <a:r>
              <a:rPr lang="en-US" dirty="0">
                <a:sym typeface="Wingdings"/>
              </a:rPr>
              <a:t>] or pH = -log [H</a:t>
            </a:r>
            <a:r>
              <a:rPr lang="en-US" baseline="30000" dirty="0">
                <a:sym typeface="Wingdings"/>
              </a:rPr>
              <a:t>+</a:t>
            </a:r>
            <a:r>
              <a:rPr lang="en-US" dirty="0">
                <a:sym typeface="Wingdings"/>
              </a:rPr>
              <a:t>]</a:t>
            </a:r>
          </a:p>
          <a:p>
            <a:r>
              <a:rPr lang="en-US" dirty="0">
                <a:sym typeface="Wingdings"/>
              </a:rPr>
              <a:t>In pure water, some of the molecules are ionized (pulled apart)</a:t>
            </a:r>
          </a:p>
          <a:p>
            <a:endParaRPr lang="en-US" dirty="0">
              <a:sym typeface="Wingdings"/>
            </a:endParaRPr>
          </a:p>
          <a:p>
            <a:r>
              <a:rPr lang="en-US" dirty="0">
                <a:sym typeface="Wingdings"/>
              </a:rPr>
              <a:t>**[ ] should be read as concentration of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929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5629608"/>
              </p:ext>
            </p:extLst>
          </p:nvPr>
        </p:nvGraphicFramePr>
        <p:xfrm>
          <a:off x="1524000" y="1397000"/>
          <a:ext cx="6096000" cy="357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57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8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19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pH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    [H+]</a:t>
                      </a:r>
                      <a:r>
                        <a:rPr lang="en-US" sz="1800" baseline="0" dirty="0"/>
                        <a:t>   X      [OH-]       =  1X10 </a:t>
                      </a:r>
                      <a:r>
                        <a:rPr lang="en-US" sz="1800" baseline="30000" dirty="0"/>
                        <a:t>-14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pOH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 X 10</a:t>
                      </a:r>
                      <a:r>
                        <a:rPr lang="en-US" sz="1800" baseline="30000" dirty="0"/>
                        <a:t>-1     </a:t>
                      </a:r>
                      <a:r>
                        <a:rPr lang="en-US" sz="1800" baseline="0" dirty="0"/>
                        <a:t> X   1 X 10</a:t>
                      </a:r>
                      <a:r>
                        <a:rPr lang="en-US" sz="1800" baseline="30000" dirty="0"/>
                        <a:t>-13         </a:t>
                      </a:r>
                      <a:r>
                        <a:rPr lang="en-US" sz="1800" baseline="0" dirty="0"/>
                        <a:t>=  1X10 </a:t>
                      </a:r>
                      <a:r>
                        <a:rPr lang="en-US" sz="1800" baseline="30000" dirty="0"/>
                        <a:t>-14</a:t>
                      </a:r>
                      <a:endParaRPr lang="en-US" sz="1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13</a:t>
                      </a:r>
                    </a:p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</a:t>
                      </a:r>
                      <a:r>
                        <a:rPr lang="en-US" sz="1800" baseline="0" dirty="0"/>
                        <a:t> X 10</a:t>
                      </a:r>
                      <a:r>
                        <a:rPr lang="en-US" sz="1800" baseline="30000" dirty="0"/>
                        <a:t>-2    </a:t>
                      </a:r>
                      <a:r>
                        <a:rPr lang="en-US" sz="1800" baseline="0" dirty="0"/>
                        <a:t>X   1 X 10</a:t>
                      </a:r>
                      <a:r>
                        <a:rPr lang="en-US" sz="1800" baseline="30000" dirty="0"/>
                        <a:t>-12 </a:t>
                      </a:r>
                      <a:r>
                        <a:rPr lang="en-US" sz="1800" baseline="0" dirty="0"/>
                        <a:t>       =  1X10 </a:t>
                      </a:r>
                      <a:r>
                        <a:rPr lang="en-US" sz="1800" baseline="30000" dirty="0"/>
                        <a:t>-14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 12</a:t>
                      </a:r>
                    </a:p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1X 10 </a:t>
                      </a:r>
                      <a:r>
                        <a:rPr lang="en-US" sz="1800" baseline="30000" dirty="0"/>
                        <a:t>-5 </a:t>
                      </a:r>
                      <a:r>
                        <a:rPr lang="en-US" sz="1800" dirty="0"/>
                        <a:t>   X           ?           </a:t>
                      </a:r>
                      <a:r>
                        <a:rPr lang="en-US" sz="1800" baseline="0" dirty="0"/>
                        <a:t>=  1X10 </a:t>
                      </a:r>
                      <a:r>
                        <a:rPr lang="en-US" sz="1800" baseline="30000" dirty="0"/>
                        <a:t>-14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  ?</a:t>
                      </a:r>
                    </a:p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         ?      X          ?          </a:t>
                      </a:r>
                      <a:r>
                        <a:rPr lang="en-US" sz="1800" baseline="0" dirty="0"/>
                        <a:t>=  1X10 </a:t>
                      </a:r>
                      <a:r>
                        <a:rPr lang="en-US" sz="1800" baseline="30000" dirty="0"/>
                        <a:t>-14</a:t>
                      </a:r>
                      <a:r>
                        <a:rPr lang="en-US" sz="18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  4</a:t>
                      </a:r>
                    </a:p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         ?      X    1X10</a:t>
                      </a:r>
                      <a:r>
                        <a:rPr lang="en-US" sz="1800" baseline="30000" dirty="0"/>
                        <a:t>-1           </a:t>
                      </a:r>
                      <a:r>
                        <a:rPr lang="en-US" sz="1800" baseline="0" dirty="0"/>
                        <a:t>=  1X10 </a:t>
                      </a:r>
                      <a:r>
                        <a:rPr lang="en-US" sz="1800" baseline="30000" dirty="0"/>
                        <a:t>-14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  ?</a:t>
                      </a:r>
                    </a:p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6304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Each whole # on the pH scale represents a 10X increase (or decrease) in the # of H+ ions, and therefore the acidity of the solution.  </a:t>
            </a:r>
          </a:p>
          <a:p>
            <a:r>
              <a:rPr lang="en-US" dirty="0"/>
              <a:t>[H+]&gt;[OH-]          [H+]&lt;[OH-]</a:t>
            </a:r>
          </a:p>
          <a:p>
            <a:r>
              <a:rPr lang="en-US" dirty="0"/>
              <a:t>1  2  3  4  5  6  7  8  9  10  11 12  13  14</a:t>
            </a:r>
          </a:p>
          <a:p>
            <a:r>
              <a:rPr lang="en-US" dirty="0"/>
              <a:t>Increasing acid      increasing basic</a:t>
            </a:r>
          </a:p>
          <a:p>
            <a:r>
              <a:rPr lang="en-US" dirty="0"/>
              <a:t>                   neutral</a:t>
            </a:r>
          </a:p>
          <a:p>
            <a:r>
              <a:rPr lang="en-US" dirty="0"/>
              <a:t>               [H+] = [OH-]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1626288" y="4275117"/>
            <a:ext cx="7124692" cy="6195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84585" y="3314765"/>
            <a:ext cx="0" cy="148699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7573857" y="4662356"/>
            <a:ext cx="86735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1951546" y="4801762"/>
            <a:ext cx="193605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76354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 5 is 10X more acidic than pH 6, 100X more acidic than pH 7 and 1000X more acidic than pH 8.</a:t>
            </a:r>
          </a:p>
          <a:p>
            <a:endParaRPr lang="en-US" dirty="0"/>
          </a:p>
          <a:p>
            <a:r>
              <a:rPr lang="en-US" dirty="0"/>
              <a:t>Remember each number is ten times different.</a:t>
            </a:r>
          </a:p>
        </p:txBody>
      </p:sp>
    </p:spTree>
    <p:extLst>
      <p:ext uri="{BB962C8B-B14F-4D97-AF65-F5344CB8AC3E}">
        <p14:creationId xmlns:p14="http://schemas.microsoft.com/office/powerpoint/2010/main" val="16340950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the [OH</a:t>
            </a:r>
            <a:r>
              <a:rPr lang="en-US" baseline="30000" dirty="0"/>
              <a:t>-</a:t>
            </a:r>
            <a:r>
              <a:rPr lang="en-US" dirty="0"/>
              <a:t>] concentration in a solution with a pH of 4?</a:t>
            </a:r>
          </a:p>
          <a:p>
            <a:pPr marL="82296" indent="0">
              <a:buNone/>
            </a:pPr>
            <a:endParaRPr lang="en-US" dirty="0"/>
          </a:p>
          <a:p>
            <a:r>
              <a:rPr lang="en-US" dirty="0"/>
              <a:t>What is the pH of a .001M solution of </a:t>
            </a:r>
            <a:r>
              <a:rPr lang="en-US" dirty="0" err="1"/>
              <a:t>HCl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What is the pH of a .1M solution of </a:t>
            </a:r>
            <a:r>
              <a:rPr lang="en-US" dirty="0" err="1"/>
              <a:t>NaOH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980414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Bronstead</a:t>
            </a:r>
            <a:r>
              <a:rPr lang="en-US" dirty="0"/>
              <a:t>-Lowry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Acid – any species (molecule or ion) that can donate a proton (H</a:t>
            </a:r>
            <a:r>
              <a:rPr lang="en-US" baseline="30000" dirty="0"/>
              <a:t>+</a:t>
            </a:r>
            <a:r>
              <a:rPr lang="en-US" dirty="0"/>
              <a:t>) to another species   </a:t>
            </a:r>
            <a:r>
              <a:rPr lang="en-US" b="1" dirty="0">
                <a:solidFill>
                  <a:srgbClr val="FF0000"/>
                </a:solidFill>
              </a:rPr>
              <a:t>a proton donor</a:t>
            </a:r>
          </a:p>
          <a:p>
            <a:r>
              <a:rPr lang="en-US" dirty="0"/>
              <a:t>Base – any species which can accept (or combine with) a proton (H+) </a:t>
            </a:r>
            <a:r>
              <a:rPr lang="en-US" b="1" dirty="0">
                <a:solidFill>
                  <a:srgbClr val="FF0000"/>
                </a:solidFill>
              </a:rPr>
              <a:t>a proton acceptor  </a:t>
            </a:r>
          </a:p>
        </p:txBody>
      </p:sp>
    </p:spTree>
    <p:extLst>
      <p:ext uri="{BB962C8B-B14F-4D97-AF65-F5344CB8AC3E}">
        <p14:creationId xmlns:p14="http://schemas.microsoft.com/office/powerpoint/2010/main" val="3055729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Electrolytes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Substance which dissolves in water to form a solution which conducts electricity.</a:t>
            </a:r>
          </a:p>
          <a:p>
            <a:r>
              <a:rPr lang="en-US" dirty="0"/>
              <a:t>The ability conduct is due to the presence of ions which are free to move in solution.</a:t>
            </a:r>
          </a:p>
          <a:p>
            <a:pPr lvl="1"/>
            <a:r>
              <a:rPr lang="en-US" dirty="0"/>
              <a:t>Ionic compounds (salts)</a:t>
            </a:r>
          </a:p>
          <a:p>
            <a:pPr lvl="1"/>
            <a:r>
              <a:rPr lang="en-US" dirty="0"/>
              <a:t>Acids (covalent) – Inorganic start with H, Organic end with COOH.</a:t>
            </a:r>
          </a:p>
          <a:p>
            <a:pPr lvl="1"/>
            <a:r>
              <a:rPr lang="en-US" dirty="0"/>
              <a:t>Bases (ionic) inorganic compounds that end with OH.</a:t>
            </a:r>
          </a:p>
          <a:p>
            <a:pPr lvl="1"/>
            <a:endParaRPr lang="en-US" dirty="0"/>
          </a:p>
        </p:txBody>
      </p:sp>
      <p:pic>
        <p:nvPicPr>
          <p:cNvPr id="4" name="Picture 3" descr="images-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1456" y="0"/>
            <a:ext cx="20574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9517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an </a:t>
            </a:r>
            <a:r>
              <a:rPr lang="en-US" b="1" dirty="0">
                <a:solidFill>
                  <a:srgbClr val="FF0000"/>
                </a:solidFill>
              </a:rPr>
              <a:t>acid donates </a:t>
            </a:r>
            <a:r>
              <a:rPr lang="en-US" dirty="0"/>
              <a:t>it’s proton it becomes it’s </a:t>
            </a:r>
            <a:r>
              <a:rPr lang="en-US" dirty="0" err="1"/>
              <a:t>Bronstead</a:t>
            </a:r>
            <a:r>
              <a:rPr lang="en-US" dirty="0"/>
              <a:t>-Lowry </a:t>
            </a:r>
            <a:r>
              <a:rPr lang="en-US" b="1" dirty="0">
                <a:solidFill>
                  <a:srgbClr val="FF0000"/>
                </a:solidFill>
              </a:rPr>
              <a:t>conjugate base</a:t>
            </a:r>
          </a:p>
          <a:p>
            <a:r>
              <a:rPr lang="en-US" dirty="0"/>
              <a:t>When a </a:t>
            </a:r>
            <a:r>
              <a:rPr lang="en-US" b="1" dirty="0">
                <a:solidFill>
                  <a:srgbClr val="FF0000"/>
                </a:solidFill>
              </a:rPr>
              <a:t>base accepts </a:t>
            </a:r>
            <a:r>
              <a:rPr lang="en-US" dirty="0"/>
              <a:t>a proton, it becomes it’s </a:t>
            </a:r>
            <a:r>
              <a:rPr lang="en-US" dirty="0" err="1"/>
              <a:t>Bronstead</a:t>
            </a:r>
            <a:r>
              <a:rPr lang="en-US" dirty="0"/>
              <a:t>-Lowry </a:t>
            </a:r>
            <a:r>
              <a:rPr lang="en-US" b="1" dirty="0">
                <a:solidFill>
                  <a:srgbClr val="FF0000"/>
                </a:solidFill>
              </a:rPr>
              <a:t>conjugate acid</a:t>
            </a:r>
          </a:p>
          <a:p>
            <a:pPr marL="82296" indent="0">
              <a:buNone/>
            </a:pPr>
            <a:r>
              <a:rPr lang="en-US" dirty="0" err="1"/>
              <a:t>Amphiprotic</a:t>
            </a:r>
            <a:r>
              <a:rPr lang="en-US" dirty="0"/>
              <a:t>/amphoteric – can act as either an acid or a base depending on what it’s combined with.</a:t>
            </a:r>
          </a:p>
          <a:p>
            <a:pPr marL="82296" indent="0"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5178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</a:t>
            </a:r>
            <a:r>
              <a:rPr lang="en-US" baseline="-25000" dirty="0"/>
              <a:t>2</a:t>
            </a:r>
            <a:r>
              <a:rPr lang="en-US" dirty="0"/>
              <a:t>O  + </a:t>
            </a:r>
            <a:r>
              <a:rPr lang="en-US" dirty="0" err="1"/>
              <a:t>HCl</a:t>
            </a:r>
            <a:endParaRPr lang="en-US" dirty="0"/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endParaRPr lang="en-US" dirty="0"/>
          </a:p>
          <a:p>
            <a:r>
              <a:rPr lang="en-US" dirty="0"/>
              <a:t>H</a:t>
            </a:r>
            <a:r>
              <a:rPr lang="en-US" baseline="-25000" dirty="0"/>
              <a:t>2</a:t>
            </a:r>
            <a:r>
              <a:rPr lang="en-US" dirty="0"/>
              <a:t>SO4 + H</a:t>
            </a:r>
            <a:r>
              <a:rPr lang="en-US" baseline="-25000" dirty="0"/>
              <a:t>2</a:t>
            </a:r>
            <a:r>
              <a:rPr lang="en-US" dirty="0"/>
              <a:t>O</a:t>
            </a:r>
          </a:p>
          <a:p>
            <a:endParaRPr lang="en-US" dirty="0"/>
          </a:p>
          <a:p>
            <a:r>
              <a:rPr lang="en-US" dirty="0"/>
              <a:t>NH</a:t>
            </a:r>
            <a:r>
              <a:rPr lang="en-US" baseline="-25000" dirty="0"/>
              <a:t>3</a:t>
            </a:r>
            <a:r>
              <a:rPr lang="en-US" dirty="0"/>
              <a:t>  + H</a:t>
            </a:r>
            <a:r>
              <a:rPr lang="en-US" baseline="-25000" dirty="0"/>
              <a:t>2</a:t>
            </a:r>
            <a:r>
              <a:rPr lang="en-US" dirty="0"/>
              <a:t>O</a:t>
            </a:r>
          </a:p>
          <a:p>
            <a:endParaRPr lang="en-US" dirty="0"/>
          </a:p>
          <a:p>
            <a:r>
              <a:rPr lang="en-US" dirty="0"/>
              <a:t>H</a:t>
            </a:r>
            <a:r>
              <a:rPr lang="en-US" baseline="-25000" dirty="0"/>
              <a:t>2</a:t>
            </a:r>
            <a:r>
              <a:rPr lang="en-US" dirty="0"/>
              <a:t>O  +  H</a:t>
            </a:r>
            <a:r>
              <a:rPr lang="en-US" baseline="-25000" dirty="0"/>
              <a:t>2</a:t>
            </a:r>
            <a:r>
              <a:rPr lang="en-US" dirty="0"/>
              <a:t>O</a:t>
            </a:r>
          </a:p>
        </p:txBody>
      </p:sp>
      <p:sp>
        <p:nvSpPr>
          <p:cNvPr id="5" name="Left-Right Arrow 4"/>
          <p:cNvSpPr/>
          <p:nvPr/>
        </p:nvSpPr>
        <p:spPr>
          <a:xfrm>
            <a:off x="4321281" y="1750320"/>
            <a:ext cx="418188" cy="45719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-Right Arrow 5"/>
          <p:cNvSpPr/>
          <p:nvPr/>
        </p:nvSpPr>
        <p:spPr>
          <a:xfrm>
            <a:off x="4600073" y="3423941"/>
            <a:ext cx="480142" cy="45719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-Right Arrow 7"/>
          <p:cNvSpPr/>
          <p:nvPr/>
        </p:nvSpPr>
        <p:spPr>
          <a:xfrm>
            <a:off x="4600073" y="5560750"/>
            <a:ext cx="480142" cy="61958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-Right Arrow 8"/>
          <p:cNvSpPr/>
          <p:nvPr/>
        </p:nvSpPr>
        <p:spPr>
          <a:xfrm>
            <a:off x="4600073" y="4615887"/>
            <a:ext cx="480142" cy="45719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1976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laboratory procedure which allows you to determine the concentration of a known volume of acid or base by neutralizing it with a known concentration and volume of acid or base.</a:t>
            </a:r>
          </a:p>
          <a:p>
            <a:endParaRPr lang="en-US" dirty="0"/>
          </a:p>
          <a:p>
            <a:r>
              <a:rPr lang="en-US" sz="2400" dirty="0" err="1"/>
              <a:t>Molarity</a:t>
            </a:r>
            <a:r>
              <a:rPr lang="en-US" sz="2400" baseline="-25000" dirty="0" err="1"/>
              <a:t>acid</a:t>
            </a:r>
            <a:r>
              <a:rPr lang="en-US" sz="2400" dirty="0"/>
              <a:t> X  </a:t>
            </a:r>
            <a:r>
              <a:rPr lang="en-US" sz="2400" dirty="0" err="1"/>
              <a:t>Volume</a:t>
            </a:r>
            <a:r>
              <a:rPr lang="en-US" sz="2400" baseline="-25000" dirty="0" err="1"/>
              <a:t>acid</a:t>
            </a:r>
            <a:r>
              <a:rPr lang="en-US" sz="2400" dirty="0"/>
              <a:t>  =  </a:t>
            </a:r>
            <a:r>
              <a:rPr lang="en-US" sz="2400" dirty="0" err="1"/>
              <a:t>Molarity</a:t>
            </a:r>
            <a:r>
              <a:rPr lang="en-US" sz="2400" baseline="-25000" dirty="0" err="1"/>
              <a:t>base</a:t>
            </a:r>
            <a:r>
              <a:rPr lang="en-US" sz="2400" dirty="0"/>
              <a:t> X  </a:t>
            </a:r>
            <a:r>
              <a:rPr lang="en-US" sz="2400" dirty="0" err="1"/>
              <a:t>Volume</a:t>
            </a:r>
            <a:r>
              <a:rPr lang="en-US" sz="2400" baseline="-25000" dirty="0" err="1"/>
              <a:t>base</a:t>
            </a:r>
            <a:endParaRPr lang="en-US" sz="2400" baseline="-25000" dirty="0"/>
          </a:p>
          <a:p>
            <a:endParaRPr lang="en-US" sz="2400" baseline="-25000" dirty="0"/>
          </a:p>
          <a:p>
            <a:r>
              <a:rPr lang="en-US" dirty="0"/>
              <a:t>M</a:t>
            </a:r>
            <a:r>
              <a:rPr lang="en-US" baseline="-25000" dirty="0"/>
              <a:t>A</a:t>
            </a:r>
            <a:r>
              <a:rPr lang="en-US" dirty="0"/>
              <a:t> X V</a:t>
            </a:r>
            <a:r>
              <a:rPr lang="en-US" baseline="-25000" dirty="0"/>
              <a:t>A</a:t>
            </a:r>
            <a:r>
              <a:rPr lang="en-US" dirty="0"/>
              <a:t>  =  M</a:t>
            </a:r>
            <a:r>
              <a:rPr lang="en-US" baseline="-25000" dirty="0"/>
              <a:t>B</a:t>
            </a:r>
            <a:r>
              <a:rPr lang="en-US" dirty="0"/>
              <a:t>  X V</a:t>
            </a:r>
            <a:r>
              <a:rPr lang="en-US" baseline="-25000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6543196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many mL of .5M </a:t>
            </a:r>
            <a:r>
              <a:rPr lang="en-US" dirty="0" err="1"/>
              <a:t>NaOH</a:t>
            </a:r>
            <a:r>
              <a:rPr lang="en-US" dirty="0"/>
              <a:t> are required to completely neutralize 50 mL of .2M </a:t>
            </a:r>
            <a:r>
              <a:rPr lang="en-US" dirty="0" err="1"/>
              <a:t>HCl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If 50 mL of .5 M </a:t>
            </a:r>
            <a:r>
              <a:rPr lang="en-US" dirty="0" err="1"/>
              <a:t>HCl</a:t>
            </a:r>
            <a:r>
              <a:rPr lang="en-US" dirty="0"/>
              <a:t> are used to neutralize 25 mL of KOH, what is the concentration of the KOH?</a:t>
            </a:r>
          </a:p>
        </p:txBody>
      </p:sp>
    </p:spTree>
    <p:extLst>
      <p:ext uri="{BB962C8B-B14F-4D97-AF65-F5344CB8AC3E}">
        <p14:creationId xmlns:p14="http://schemas.microsoft.com/office/powerpoint/2010/main" val="4158592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Acid/Base Strength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group 1 hydroxide is a strong base – all other bases are weak.</a:t>
            </a:r>
          </a:p>
          <a:p>
            <a:endParaRPr lang="en-US" dirty="0"/>
          </a:p>
          <a:p>
            <a:r>
              <a:rPr lang="en-US" dirty="0"/>
              <a:t>Table K (common acids) are listed in order of strength – top to bottom, strongest to weakest. Consider the top 5 strong and the rest weak.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4248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Hydrolysis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Opposite of neutralization –</a:t>
            </a:r>
          </a:p>
          <a:p>
            <a:pPr lvl="1"/>
            <a:r>
              <a:rPr lang="en-US" dirty="0"/>
              <a:t>Salt + water </a:t>
            </a:r>
            <a:r>
              <a:rPr lang="en-US" dirty="0">
                <a:sym typeface="Wingdings"/>
              </a:rPr>
              <a:t> acid + Base</a:t>
            </a:r>
            <a:endParaRPr lang="en-US" dirty="0"/>
          </a:p>
          <a:p>
            <a:pPr lvl="1"/>
            <a:r>
              <a:rPr lang="en-US" dirty="0"/>
              <a:t>*Neutralization – Acid + base </a:t>
            </a:r>
            <a:r>
              <a:rPr lang="en-US" dirty="0">
                <a:sym typeface="Wingdings"/>
              </a:rPr>
              <a:t> salt + water</a:t>
            </a:r>
            <a:endParaRPr lang="en-US" dirty="0"/>
          </a:p>
          <a:p>
            <a:r>
              <a:rPr lang="en-US" dirty="0"/>
              <a:t>To predict pH of a salt solution, look at relative strength of the parent acid and parent base.</a:t>
            </a:r>
          </a:p>
          <a:p>
            <a:pPr lvl="1"/>
            <a:r>
              <a:rPr lang="en-US" dirty="0"/>
              <a:t>If both are strong </a:t>
            </a:r>
            <a:r>
              <a:rPr lang="en-US" dirty="0" err="1"/>
              <a:t>Ph</a:t>
            </a:r>
            <a:r>
              <a:rPr lang="en-US" dirty="0"/>
              <a:t> is 7</a:t>
            </a:r>
          </a:p>
          <a:p>
            <a:pPr lvl="1"/>
            <a:r>
              <a:rPr lang="en-US" dirty="0"/>
              <a:t>If base is strong and acid is weak pH is &gt;7 (basic)</a:t>
            </a:r>
          </a:p>
          <a:p>
            <a:pPr lvl="1"/>
            <a:r>
              <a:rPr lang="en-US" dirty="0"/>
              <a:t>If acid is strong and base is weak pH is &lt;7 (acid)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0067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NaCl</a:t>
            </a:r>
            <a:r>
              <a:rPr lang="en-US" dirty="0"/>
              <a:t> + H</a:t>
            </a:r>
            <a:r>
              <a:rPr lang="en-US" baseline="-25000" dirty="0"/>
              <a:t>2</a:t>
            </a:r>
            <a:r>
              <a:rPr lang="en-US" dirty="0"/>
              <a:t>O </a:t>
            </a:r>
            <a:r>
              <a:rPr lang="en-US" dirty="0">
                <a:sym typeface="Wingdings"/>
              </a:rPr>
              <a:t></a:t>
            </a:r>
          </a:p>
          <a:p>
            <a:endParaRPr lang="en-US" dirty="0">
              <a:sym typeface="Wingdings"/>
            </a:endParaRPr>
          </a:p>
          <a:p>
            <a:r>
              <a:rPr lang="en-US" dirty="0">
                <a:sym typeface="Wingdings"/>
              </a:rPr>
              <a:t>NH</a:t>
            </a:r>
            <a:r>
              <a:rPr lang="en-US" baseline="-25000" dirty="0">
                <a:sym typeface="Wingdings"/>
              </a:rPr>
              <a:t>4</a:t>
            </a:r>
            <a:r>
              <a:rPr lang="en-US" dirty="0">
                <a:sym typeface="Wingdings"/>
              </a:rPr>
              <a:t>Cl  +H</a:t>
            </a:r>
            <a:r>
              <a:rPr lang="en-US" baseline="-25000" dirty="0">
                <a:sym typeface="Wingdings"/>
              </a:rPr>
              <a:t>2</a:t>
            </a:r>
            <a:r>
              <a:rPr lang="en-US" dirty="0">
                <a:sym typeface="Wingdings"/>
              </a:rPr>
              <a:t>O </a:t>
            </a:r>
          </a:p>
          <a:p>
            <a:endParaRPr lang="en-US" dirty="0">
              <a:sym typeface="Wingdings"/>
            </a:endParaRPr>
          </a:p>
          <a:p>
            <a:r>
              <a:rPr lang="en-US" dirty="0">
                <a:sym typeface="Wingdings"/>
              </a:rPr>
              <a:t>NaC</a:t>
            </a:r>
            <a:r>
              <a:rPr lang="en-US" baseline="-25000" dirty="0">
                <a:sym typeface="Wingdings"/>
              </a:rPr>
              <a:t>2</a:t>
            </a:r>
            <a:r>
              <a:rPr lang="en-US" dirty="0">
                <a:sym typeface="Wingdings"/>
              </a:rPr>
              <a:t>H</a:t>
            </a:r>
            <a:r>
              <a:rPr lang="en-US" baseline="-25000" dirty="0">
                <a:sym typeface="Wingdings"/>
              </a:rPr>
              <a:t>3</a:t>
            </a:r>
            <a:r>
              <a:rPr lang="en-US" dirty="0">
                <a:sym typeface="Wingdings"/>
              </a:rPr>
              <a:t>O</a:t>
            </a:r>
            <a:r>
              <a:rPr lang="en-US" baseline="-25000" dirty="0">
                <a:sym typeface="Wingdings"/>
              </a:rPr>
              <a:t>2</a:t>
            </a:r>
            <a:r>
              <a:rPr lang="en-US" dirty="0">
                <a:sym typeface="Wingdings"/>
              </a:rPr>
              <a:t>  + H</a:t>
            </a:r>
            <a:r>
              <a:rPr lang="en-US" baseline="-25000" dirty="0">
                <a:sym typeface="Wingdings"/>
              </a:rPr>
              <a:t>2</a:t>
            </a:r>
            <a:r>
              <a:rPr lang="en-US" dirty="0">
                <a:sym typeface="Wingdings"/>
              </a:rPr>
              <a:t>0 </a:t>
            </a:r>
          </a:p>
          <a:p>
            <a:endParaRPr lang="en-US" dirty="0">
              <a:sym typeface="Wingdings"/>
            </a:endParaRPr>
          </a:p>
          <a:p>
            <a:r>
              <a:rPr lang="en-US" dirty="0">
                <a:sym typeface="Wingdings"/>
              </a:rPr>
              <a:t>NH</a:t>
            </a:r>
            <a:r>
              <a:rPr lang="en-US" baseline="-25000" dirty="0">
                <a:sym typeface="Wingdings"/>
              </a:rPr>
              <a:t>4</a:t>
            </a:r>
            <a:r>
              <a:rPr lang="en-US" dirty="0">
                <a:sym typeface="Wingdings"/>
              </a:rPr>
              <a:t>C</a:t>
            </a:r>
            <a:r>
              <a:rPr lang="en-US" baseline="-25000" dirty="0">
                <a:sym typeface="Wingdings"/>
              </a:rPr>
              <a:t>2</a:t>
            </a:r>
            <a:r>
              <a:rPr lang="en-US" dirty="0">
                <a:sym typeface="Wingdings"/>
              </a:rPr>
              <a:t>H</a:t>
            </a:r>
            <a:r>
              <a:rPr lang="en-US" baseline="-25000" dirty="0">
                <a:sym typeface="Wingdings"/>
              </a:rPr>
              <a:t>3</a:t>
            </a:r>
            <a:r>
              <a:rPr lang="en-US" dirty="0">
                <a:sym typeface="Wingdings"/>
              </a:rPr>
              <a:t>O</a:t>
            </a:r>
            <a:r>
              <a:rPr lang="en-US" baseline="-25000" dirty="0">
                <a:sym typeface="Wingdings"/>
              </a:rPr>
              <a:t>2</a:t>
            </a:r>
            <a:r>
              <a:rPr lang="en-US" dirty="0">
                <a:sym typeface="Wingdings"/>
              </a:rPr>
              <a:t>  + H</a:t>
            </a:r>
            <a:r>
              <a:rPr lang="en-US" baseline="-25000" dirty="0">
                <a:sym typeface="Wingdings"/>
              </a:rPr>
              <a:t>2</a:t>
            </a:r>
            <a:r>
              <a:rPr lang="en-US" dirty="0">
                <a:sym typeface="Wingdings"/>
              </a:rPr>
              <a:t>O 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0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Ways to Define Acid/Base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 Based on observed properties</a:t>
            </a:r>
          </a:p>
          <a:p>
            <a:r>
              <a:rPr lang="en-US" dirty="0"/>
              <a:t>2.  Classical or Arrhenius definition</a:t>
            </a:r>
          </a:p>
          <a:p>
            <a:pPr lvl="1"/>
            <a:r>
              <a:rPr lang="en-US" dirty="0"/>
              <a:t>H</a:t>
            </a:r>
            <a:r>
              <a:rPr lang="en-US" baseline="30000" dirty="0"/>
              <a:t>+</a:t>
            </a:r>
            <a:r>
              <a:rPr lang="en-US" dirty="0"/>
              <a:t> and OH</a:t>
            </a:r>
            <a:r>
              <a:rPr lang="en-US" baseline="30000" dirty="0"/>
              <a:t>-</a:t>
            </a:r>
          </a:p>
          <a:p>
            <a:r>
              <a:rPr lang="en-US" dirty="0"/>
              <a:t>3.  </a:t>
            </a:r>
            <a:r>
              <a:rPr lang="en-US" dirty="0" err="1"/>
              <a:t>Bronstead</a:t>
            </a:r>
            <a:r>
              <a:rPr lang="en-US" dirty="0"/>
              <a:t>-Lowry definition</a:t>
            </a:r>
          </a:p>
          <a:p>
            <a:pPr lvl="1"/>
            <a:r>
              <a:rPr lang="en-US" dirty="0"/>
              <a:t>Movement of H</a:t>
            </a:r>
            <a:r>
              <a:rPr lang="en-US" baseline="30000" dirty="0"/>
              <a:t>+</a:t>
            </a:r>
            <a:r>
              <a:rPr lang="en-US" dirty="0"/>
              <a:t> (protons)</a:t>
            </a:r>
          </a:p>
        </p:txBody>
      </p:sp>
    </p:spTree>
    <p:extLst>
      <p:ext uri="{BB962C8B-B14F-4D97-AF65-F5344CB8AC3E}">
        <p14:creationId xmlns:p14="http://schemas.microsoft.com/office/powerpoint/2010/main" val="2433493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Operational Definition</a:t>
            </a:r>
            <a:br>
              <a:rPr lang="en-US" dirty="0"/>
            </a:br>
            <a:r>
              <a:rPr lang="en-US" sz="2800" dirty="0"/>
              <a:t>(Based on Properties)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1.  Aqueous solutions of acids and bases conduct electricity. (electrolytes)</a:t>
            </a:r>
          </a:p>
          <a:p>
            <a:pPr lvl="1"/>
            <a:r>
              <a:rPr lang="en-US" dirty="0"/>
              <a:t>The ability to conduct depends on the # of free H</a:t>
            </a:r>
            <a:r>
              <a:rPr lang="en-US" baseline="30000" dirty="0"/>
              <a:t>+</a:t>
            </a:r>
            <a:r>
              <a:rPr lang="en-US" dirty="0"/>
              <a:t> or OH</a:t>
            </a:r>
            <a:r>
              <a:rPr lang="en-US" baseline="30000" dirty="0"/>
              <a:t>-</a:t>
            </a:r>
            <a:r>
              <a:rPr lang="en-US" dirty="0"/>
              <a:t> in solution</a:t>
            </a:r>
          </a:p>
          <a:p>
            <a:pPr marL="402336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589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2.  Cause color changes in pH indicators </a:t>
            </a:r>
          </a:p>
          <a:p>
            <a:pPr lvl="1"/>
            <a:r>
              <a:rPr lang="en-US" dirty="0"/>
              <a:t>Indicators do not change color at exactly pH 7.  They change over a range of pH called the transition interval.  </a:t>
            </a:r>
          </a:p>
          <a:p>
            <a:pPr lvl="1"/>
            <a:r>
              <a:rPr lang="en-US" dirty="0"/>
              <a:t>Table M shows the color change and transition interval for several indicators.</a:t>
            </a:r>
          </a:p>
          <a:p>
            <a:endParaRPr lang="en-US" dirty="0"/>
          </a:p>
        </p:txBody>
      </p:sp>
      <p:pic>
        <p:nvPicPr>
          <p:cNvPr id="5" name="Picture 4" descr="Unknown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8812" y="4357541"/>
            <a:ext cx="3230864" cy="2153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746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stle Learning Chemistry Table M">
            <a:extLst>
              <a:ext uri="{FF2B5EF4-FFF2-40B4-BE49-F238E27FC236}">
                <a16:creationId xmlns:a16="http://schemas.microsoft.com/office/drawing/2014/main" id="{421203D6-6B4C-FBFB-B48F-52284FE0EA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6239" y="900332"/>
            <a:ext cx="6463195" cy="5019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8759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Universal indicator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2336" lvl="1" indent="0">
              <a:buNone/>
            </a:pPr>
            <a:r>
              <a:rPr lang="en-US" dirty="0">
                <a:sym typeface="Wingdings"/>
              </a:rPr>
              <a:t>Many indicators are combined in a single solution, goes through several color changes at different intervals.</a:t>
            </a:r>
          </a:p>
          <a:p>
            <a:pPr marL="402336" lvl="1" indent="0">
              <a:buNone/>
            </a:pPr>
            <a:endParaRPr lang="en-US" dirty="0">
              <a:sym typeface="Wingdings"/>
            </a:endParaRPr>
          </a:p>
          <a:p>
            <a:pPr marL="402336" lvl="1" indent="0">
              <a:buNone/>
            </a:pPr>
            <a:endParaRPr lang="en-US" dirty="0"/>
          </a:p>
        </p:txBody>
      </p:sp>
      <p:pic>
        <p:nvPicPr>
          <p:cNvPr id="4" name="Picture 3" descr="imag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6700" y="2770246"/>
            <a:ext cx="3972421" cy="417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411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3.  Dilute solutions of acids taste sour, dilute solutions of bases taste bitter. </a:t>
            </a:r>
          </a:p>
          <a:p>
            <a:r>
              <a:rPr lang="en-US" dirty="0"/>
              <a:t>Bases feel slippery.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5402" y="3650960"/>
            <a:ext cx="1778000" cy="177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7873" y="3650960"/>
            <a:ext cx="2057400" cy="176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852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4. Acids react with some metals in a single replacement reaction to release H</a:t>
            </a:r>
            <a:r>
              <a:rPr lang="en-US" baseline="-25000" dirty="0"/>
              <a:t>2</a:t>
            </a:r>
            <a:r>
              <a:rPr lang="en-US" dirty="0"/>
              <a:t> gas.</a:t>
            </a:r>
          </a:p>
          <a:p>
            <a:pPr lvl="1"/>
            <a:r>
              <a:rPr lang="en-US" dirty="0"/>
              <a:t>Acids will react with those metals that are more active than H</a:t>
            </a:r>
            <a:r>
              <a:rPr lang="en-US" baseline="-25000" dirty="0"/>
              <a:t>2</a:t>
            </a:r>
            <a:r>
              <a:rPr lang="en-US" dirty="0"/>
              <a:t> according to table J.</a:t>
            </a:r>
          </a:p>
          <a:p>
            <a:pPr lvl="1"/>
            <a:r>
              <a:rPr lang="en-US" dirty="0"/>
              <a:t>Any metal above H</a:t>
            </a:r>
            <a:r>
              <a:rPr lang="en-US" baseline="30000" dirty="0"/>
              <a:t>2</a:t>
            </a:r>
            <a:r>
              <a:rPr lang="en-US" dirty="0"/>
              <a:t> in table J is more active than H</a:t>
            </a:r>
            <a:r>
              <a:rPr lang="en-US" baseline="-25000" dirty="0"/>
              <a:t>2</a:t>
            </a:r>
            <a:r>
              <a:rPr lang="en-US" dirty="0"/>
              <a:t>, and will replace H</a:t>
            </a:r>
            <a:r>
              <a:rPr lang="en-US" baseline="-25000" dirty="0"/>
              <a:t>2</a:t>
            </a:r>
            <a:r>
              <a:rPr lang="en-US" dirty="0"/>
              <a:t> in a single replacement reaction.</a:t>
            </a:r>
          </a:p>
          <a:p>
            <a:pPr lvl="1"/>
            <a:r>
              <a:rPr lang="en-US" dirty="0"/>
              <a:t>Example:</a:t>
            </a:r>
          </a:p>
          <a:p>
            <a:pPr lvl="2"/>
            <a:r>
              <a:rPr lang="en-US" dirty="0" err="1"/>
              <a:t>HCl</a:t>
            </a:r>
            <a:r>
              <a:rPr lang="en-US" dirty="0"/>
              <a:t> + Mg </a:t>
            </a:r>
            <a:r>
              <a:rPr lang="en-US" dirty="0">
                <a:sym typeface="Wingdings"/>
              </a:rPr>
              <a:t> MgCl</a:t>
            </a:r>
            <a:r>
              <a:rPr lang="en-US" baseline="-25000" dirty="0">
                <a:sym typeface="Wingdings"/>
              </a:rPr>
              <a:t>2</a:t>
            </a:r>
            <a:r>
              <a:rPr lang="en-US" dirty="0">
                <a:sym typeface="Wingdings"/>
              </a:rPr>
              <a:t> + H</a:t>
            </a:r>
            <a:r>
              <a:rPr lang="en-US" baseline="-25000" dirty="0">
                <a:sym typeface="Wingdings"/>
              </a:rPr>
              <a:t>2</a:t>
            </a:r>
            <a:r>
              <a:rPr lang="en-US" dirty="0">
                <a:sym typeface="Wingdings"/>
              </a:rPr>
              <a:t> –&gt; reacts, Mg is above H</a:t>
            </a:r>
            <a:r>
              <a:rPr lang="en-US" baseline="-25000" dirty="0">
                <a:sym typeface="Wingdings"/>
              </a:rPr>
              <a:t>2</a:t>
            </a:r>
          </a:p>
          <a:p>
            <a:pPr lvl="2"/>
            <a:r>
              <a:rPr lang="en-US" dirty="0" err="1">
                <a:sym typeface="Wingdings"/>
              </a:rPr>
              <a:t>HCl</a:t>
            </a:r>
            <a:r>
              <a:rPr lang="en-US" dirty="0">
                <a:sym typeface="Wingdings"/>
              </a:rPr>
              <a:t> + Cu  No reaction Cu is below H</a:t>
            </a:r>
            <a:r>
              <a:rPr lang="en-US" baseline="-25000" dirty="0">
                <a:sym typeface="Wingdings"/>
              </a:rPr>
              <a:t>2</a:t>
            </a:r>
            <a:endParaRPr lang="en-US" baseline="-25000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7888" y="3429000"/>
            <a:ext cx="685800" cy="177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8045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3426</TotalTime>
  <Words>1068</Words>
  <Application>Microsoft Office PowerPoint</Application>
  <PresentationFormat>On-screen Show (4:3)</PresentationFormat>
  <Paragraphs>133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Gill Sans MT</vt:lpstr>
      <vt:lpstr>Verdana</vt:lpstr>
      <vt:lpstr>Wingdings</vt:lpstr>
      <vt:lpstr>Wingdings 2</vt:lpstr>
      <vt:lpstr>Solstice</vt:lpstr>
      <vt:lpstr>Unit 11</vt:lpstr>
      <vt:lpstr>Electrolytes</vt:lpstr>
      <vt:lpstr>Ways to Define Acid/Base</vt:lpstr>
      <vt:lpstr>Operational Definition (Based on Properties)</vt:lpstr>
      <vt:lpstr>PowerPoint Presentation</vt:lpstr>
      <vt:lpstr>PowerPoint Presentation</vt:lpstr>
      <vt:lpstr>Universal indicator </vt:lpstr>
      <vt:lpstr>PowerPoint Presentation</vt:lpstr>
      <vt:lpstr>PowerPoint Presentation</vt:lpstr>
      <vt:lpstr>PowerPoint Presentation</vt:lpstr>
      <vt:lpstr>PowerPoint Presentation</vt:lpstr>
      <vt:lpstr>Classical or Arrhenius Definition</vt:lpstr>
      <vt:lpstr>PowerPoint Presentation</vt:lpstr>
      <vt:lpstr>pH Scale</vt:lpstr>
      <vt:lpstr>PowerPoint Presentation</vt:lpstr>
      <vt:lpstr>PowerPoint Presentation</vt:lpstr>
      <vt:lpstr>Example</vt:lpstr>
      <vt:lpstr>Problems</vt:lpstr>
      <vt:lpstr>Bronstead-Lowry Theory</vt:lpstr>
      <vt:lpstr>PowerPoint Presentation</vt:lpstr>
      <vt:lpstr>Examples</vt:lpstr>
      <vt:lpstr>Titration</vt:lpstr>
      <vt:lpstr>Problems</vt:lpstr>
      <vt:lpstr>Acid/Base Strength </vt:lpstr>
      <vt:lpstr>Hydrolysis </vt:lpstr>
      <vt:lpstr>Examples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11</dc:title>
  <dc:subject/>
  <dc:creator>Office 2004 Test Drive User</dc:creator>
  <cp:keywords/>
  <dc:description/>
  <cp:lastModifiedBy>Diane Williams</cp:lastModifiedBy>
  <cp:revision>46</cp:revision>
  <dcterms:created xsi:type="dcterms:W3CDTF">2024-02-08T17:14:45Z</dcterms:created>
  <dcterms:modified xsi:type="dcterms:W3CDTF">2024-02-13T20:11:41Z</dcterms:modified>
  <cp:category/>
</cp:coreProperties>
</file>