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7"/>
  </p:notesMasterIdLst>
  <p:handoutMasterIdLst>
    <p:handoutMasterId r:id="rId48"/>
  </p:handoutMasterIdLst>
  <p:sldIdLst>
    <p:sldId id="256" r:id="rId2"/>
    <p:sldId id="263" r:id="rId3"/>
    <p:sldId id="257" r:id="rId4"/>
    <p:sldId id="258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8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12A42-A143-1049-A0E4-7D18D151A2B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64BC6-EE97-5548-AEEA-642C05FCC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F3746-6F8C-9143-BE73-74FB8682A041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B849C-8110-1548-90D4-9EB61409D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3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B849C-8110-1548-90D4-9EB61409D1B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45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E5506C-9B77-9E4A-9422-057D7B0BDAA9}" type="datetimeFigureOut">
              <a:rPr lang="en-US" smtClean="0"/>
              <a:t>1/24/24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197A53-A6CB-E541-8C13-7A707139951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Kinetics and Equilibrium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rcRect t="15674" b="15674"/>
          <a:stretch>
            <a:fillRect/>
          </a:stretch>
        </p:blipFill>
        <p:spPr>
          <a:xfrm>
            <a:off x="2152895" y="2829264"/>
            <a:ext cx="5340365" cy="34191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52969" y="70322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8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which effect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Types of Bonds:</a:t>
            </a:r>
          </a:p>
          <a:p>
            <a:pPr lvl="1"/>
            <a:r>
              <a:rPr lang="en-US" sz="3600" dirty="0" smtClean="0"/>
              <a:t>Ionics in solution react very fast – bonds don’t need to be broken (dissociate)</a:t>
            </a:r>
          </a:p>
          <a:p>
            <a:pPr lvl="1"/>
            <a:r>
              <a:rPr lang="en-US" sz="3600" dirty="0" err="1" smtClean="0"/>
              <a:t>Covalents</a:t>
            </a:r>
            <a:r>
              <a:rPr lang="en-US" sz="3600" dirty="0" smtClean="0"/>
              <a:t> react slowly at room temperature –bonds must be broken before atoms can rearrange</a:t>
            </a:r>
          </a:p>
        </p:txBody>
      </p:sp>
    </p:spTree>
    <p:extLst>
      <p:ext uri="{BB962C8B-B14F-4D97-AF65-F5344CB8AC3E}">
        <p14:creationId xmlns:p14="http://schemas.microsoft.com/office/powerpoint/2010/main" val="272995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Concentration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Concentration =     Collisions =      Rate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     Rate means     Time</a:t>
            </a:r>
          </a:p>
          <a:p>
            <a:pPr marL="82296" indent="0">
              <a:buNone/>
            </a:pPr>
            <a:r>
              <a:rPr lang="en-US" dirty="0" smtClean="0"/>
              <a:t>*add more particles or decrease volume.</a:t>
            </a:r>
          </a:p>
          <a:p>
            <a:pPr marL="82296" indent="0">
              <a:buNone/>
            </a:pPr>
            <a:r>
              <a:rPr lang="en-US" u="sng" dirty="0" smtClean="0"/>
              <a:t>For Gasses</a:t>
            </a:r>
            <a:r>
              <a:rPr lang="en-US" dirty="0" smtClean="0"/>
              <a:t>    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Pressure =   Volume =  Concentration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827638" y="2060111"/>
            <a:ext cx="0" cy="480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111192" y="2060111"/>
            <a:ext cx="0" cy="371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713253" y="1920705"/>
            <a:ext cx="0" cy="5111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827638" y="3097911"/>
            <a:ext cx="0" cy="526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352257" y="3097911"/>
            <a:ext cx="0" cy="526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2214850" y="4832741"/>
            <a:ext cx="15488" cy="418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352257" y="4832741"/>
            <a:ext cx="0" cy="418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179896" y="4832741"/>
            <a:ext cx="0" cy="418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56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Temperature</a:t>
            </a:r>
            <a:r>
              <a:rPr lang="en-US" sz="4000" dirty="0" smtClean="0"/>
              <a:t>:</a:t>
            </a:r>
          </a:p>
          <a:p>
            <a:pPr marL="82296" indent="0">
              <a:buNone/>
            </a:pPr>
            <a:r>
              <a:rPr lang="en-US" sz="4000" dirty="0" smtClean="0"/>
              <a:t> An increase in temperature causes an increase in BOTH the number and the effectiveness of collisions.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19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Surface Area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</a:t>
            </a:r>
            <a:r>
              <a:rPr lang="en-US" dirty="0"/>
              <a:t>S</a:t>
            </a:r>
            <a:r>
              <a:rPr lang="en-US" dirty="0" smtClean="0"/>
              <a:t>urface Area =     Collisions</a:t>
            </a:r>
          </a:p>
          <a:p>
            <a:endParaRPr lang="en-US" dirty="0"/>
          </a:p>
          <a:p>
            <a:r>
              <a:rPr lang="en-US" dirty="0" smtClean="0"/>
              <a:t>Breaking substance into smaller pieces increases surface area. 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013500" y="2029132"/>
            <a:ext cx="15488" cy="464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925331" y="2029132"/>
            <a:ext cx="0" cy="464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1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Catalyst</a:t>
            </a:r>
            <a:r>
              <a:rPr lang="en-US" sz="3600" dirty="0" smtClean="0"/>
              <a:t>:</a:t>
            </a:r>
          </a:p>
          <a:p>
            <a:r>
              <a:rPr lang="en-US" dirty="0" smtClean="0"/>
              <a:t>Speeds up reaction by lowering activation energy.  </a:t>
            </a:r>
          </a:p>
          <a:p>
            <a:r>
              <a:rPr lang="en-US" dirty="0" smtClean="0"/>
              <a:t>Provides an alternate pathway for the reaction.</a:t>
            </a:r>
          </a:p>
          <a:p>
            <a:r>
              <a:rPr lang="en-US" dirty="0" smtClean="0"/>
              <a:t>Remains unhanged in the reaction – not part of products or reactants.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56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a Catalyst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4570" r="45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6821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Entropy 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 of a systems </a:t>
            </a:r>
            <a:r>
              <a:rPr lang="en-US" dirty="0" err="1" smtClean="0"/>
              <a:t>rendomness</a:t>
            </a:r>
            <a:r>
              <a:rPr lang="en-US" dirty="0" smtClean="0"/>
              <a:t> or disorder.</a:t>
            </a:r>
            <a:endParaRPr lang="en-US" dirty="0"/>
          </a:p>
          <a:p>
            <a:r>
              <a:rPr lang="en-US" dirty="0" smtClean="0"/>
              <a:t>How messy is it?</a:t>
            </a:r>
          </a:p>
          <a:p>
            <a:r>
              <a:rPr lang="en-US" dirty="0" smtClean="0"/>
              <a:t>The bigger the mess, the greater the entropy.</a:t>
            </a:r>
          </a:p>
          <a:p>
            <a:pPr lvl="1"/>
            <a:r>
              <a:rPr lang="en-US" dirty="0" smtClean="0"/>
              <a:t>    S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products</a:t>
            </a:r>
            <a:r>
              <a:rPr lang="en-US" dirty="0" smtClean="0"/>
              <a:t> –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reactants</a:t>
            </a:r>
            <a:endParaRPr lang="en-US" baseline="-25000" dirty="0" smtClean="0"/>
          </a:p>
          <a:p>
            <a:pPr lvl="1"/>
            <a:r>
              <a:rPr lang="en-US" dirty="0" smtClean="0"/>
              <a:t>a negative (-)      S = a decrease in entropy (more organized)</a:t>
            </a:r>
            <a:endParaRPr lang="en-US" dirty="0"/>
          </a:p>
          <a:p>
            <a:pPr lvl="1"/>
            <a:r>
              <a:rPr lang="en-US" dirty="0" smtClean="0"/>
              <a:t>A positive (+)       S = an increase in entropy (more random 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199361" y="4042774"/>
            <a:ext cx="108420" cy="2478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99361" y="4290606"/>
            <a:ext cx="3252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307781" y="4042774"/>
            <a:ext cx="216838" cy="2478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197373" y="4414523"/>
            <a:ext cx="139396" cy="2323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97373" y="4646866"/>
            <a:ext cx="3252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4336769" y="4414523"/>
            <a:ext cx="185862" cy="2323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336769" y="5235469"/>
            <a:ext cx="185862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336769" y="5545260"/>
            <a:ext cx="3252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4522631" y="5235469"/>
            <a:ext cx="139396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96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which effect 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change:</a:t>
            </a:r>
          </a:p>
          <a:p>
            <a:pPr lvl="1"/>
            <a:r>
              <a:rPr lang="en-US" dirty="0" smtClean="0"/>
              <a:t>Solids have the lowest entropy –gas has the highest entropy.</a:t>
            </a:r>
          </a:p>
          <a:p>
            <a:pPr marL="402336" lvl="1" indent="0">
              <a:buNone/>
            </a:pPr>
            <a:endParaRPr lang="en-US" dirty="0"/>
          </a:p>
          <a:p>
            <a:pPr marL="402336" lvl="1" indent="0">
              <a:buNone/>
            </a:pPr>
            <a:r>
              <a:rPr lang="en-US" dirty="0" smtClean="0"/>
              <a:t>+       S</a:t>
            </a:r>
          </a:p>
          <a:p>
            <a:pPr marL="402336" lvl="1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/>
              <a:t>More organized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ore random</a:t>
            </a:r>
          </a:p>
          <a:p>
            <a:pPr marL="402336" lvl="1" indent="0">
              <a:buNone/>
            </a:pPr>
            <a:r>
              <a:rPr lang="en-US" dirty="0" smtClean="0">
                <a:sym typeface="Wingdings"/>
              </a:rPr>
              <a:t>       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(s)                      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(g)</a:t>
            </a:r>
          </a:p>
          <a:p>
            <a:pPr marL="402336" lvl="1" indent="0">
              <a:buNone/>
            </a:pPr>
            <a:endParaRPr lang="en-US" baseline="-25000" dirty="0">
              <a:sym typeface="Wingdings"/>
            </a:endParaRPr>
          </a:p>
          <a:p>
            <a:pPr marL="402336" lvl="1" indent="0">
              <a:buNone/>
            </a:pPr>
            <a:r>
              <a:rPr lang="en-US" dirty="0" smtClean="0">
                <a:sym typeface="Wingdings"/>
              </a:rPr>
              <a:t>-      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45827" y="3562597"/>
            <a:ext cx="108419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45827" y="3856899"/>
            <a:ext cx="4336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354246" y="3562597"/>
            <a:ext cx="325258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68065" y="3671024"/>
            <a:ext cx="2044477" cy="30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121919" y="5374875"/>
            <a:ext cx="232327" cy="433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4246" y="5374875"/>
            <a:ext cx="216838" cy="433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21919" y="5808583"/>
            <a:ext cx="4491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004761" y="5560750"/>
            <a:ext cx="21064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670765" y="4708824"/>
            <a:ext cx="113065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15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Temperature:</a:t>
            </a:r>
          </a:p>
          <a:p>
            <a:r>
              <a:rPr lang="en-US" dirty="0" smtClean="0"/>
              <a:t>Increased temperature = increased entropy</a:t>
            </a:r>
          </a:p>
          <a:p>
            <a:r>
              <a:rPr lang="en-US" dirty="0" smtClean="0"/>
              <a:t>+      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30338" y="3159869"/>
            <a:ext cx="154885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30338" y="3516129"/>
            <a:ext cx="3562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385223" y="3159869"/>
            <a:ext cx="201350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85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Decomposition reactions:</a:t>
            </a:r>
          </a:p>
          <a:p>
            <a:pPr marL="82296" indent="0">
              <a:buNone/>
            </a:pPr>
            <a:r>
              <a:rPr lang="en-US" dirty="0" smtClean="0"/>
              <a:t>Individual elements are more random than compounds.</a:t>
            </a:r>
          </a:p>
          <a:p>
            <a:pPr marL="402336" lvl="1" indent="0">
              <a:buNone/>
            </a:pPr>
            <a:r>
              <a:rPr lang="en-US" dirty="0"/>
              <a:t>+       S</a:t>
            </a:r>
          </a:p>
          <a:p>
            <a:pPr marL="402336" lvl="1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/>
              <a:t>More organized </a:t>
            </a:r>
            <a:r>
              <a:rPr lang="en-US" dirty="0">
                <a:sym typeface="Wingdings"/>
              </a:rPr>
              <a:t> More random</a:t>
            </a:r>
          </a:p>
          <a:p>
            <a:pPr marL="402336" lvl="1" indent="0">
              <a:buNone/>
            </a:pPr>
            <a:r>
              <a:rPr lang="en-US" dirty="0">
                <a:sym typeface="Wingdings"/>
              </a:rPr>
              <a:t>       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                 H</a:t>
            </a:r>
            <a:r>
              <a:rPr lang="en-US" baseline="-25000" dirty="0" smtClean="0">
                <a:sym typeface="Wingdings"/>
              </a:rPr>
              <a:t>2 </a:t>
            </a:r>
            <a:r>
              <a:rPr lang="en-US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2</a:t>
            </a:r>
          </a:p>
          <a:p>
            <a:pPr marL="402336" lvl="1" indent="0">
              <a:buNone/>
            </a:pPr>
            <a:endParaRPr lang="en-US" baseline="-25000" dirty="0">
              <a:sym typeface="Wingdings"/>
            </a:endParaRPr>
          </a:p>
          <a:p>
            <a:pPr marL="402336" lvl="1" indent="0">
              <a:buNone/>
            </a:pPr>
            <a:r>
              <a:rPr lang="en-US" dirty="0">
                <a:sym typeface="Wingdings"/>
              </a:rPr>
              <a:t>-      S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354246" y="3221827"/>
            <a:ext cx="123908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78154" y="3221827"/>
            <a:ext cx="216838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54246" y="3531618"/>
            <a:ext cx="3407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183873" y="5034105"/>
            <a:ext cx="170373" cy="387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83873" y="5421344"/>
            <a:ext cx="2942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354246" y="5034105"/>
            <a:ext cx="123908" cy="387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37088" y="3221827"/>
            <a:ext cx="18741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237088" y="5297427"/>
            <a:ext cx="16727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515881" y="4321586"/>
            <a:ext cx="119261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71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study of the rate and mechanism of a chemical reaction.  </a:t>
            </a:r>
          </a:p>
          <a:p>
            <a:pPr lvl="1"/>
            <a:r>
              <a:rPr lang="en-US" dirty="0" smtClean="0"/>
              <a:t>Rate</a:t>
            </a:r>
            <a:r>
              <a:rPr lang="en-US" dirty="0"/>
              <a:t>:</a:t>
            </a:r>
            <a:r>
              <a:rPr lang="en-US" dirty="0" smtClean="0"/>
              <a:t>  How fast (measured in moles of product formed, or reactant used per unit time.)</a:t>
            </a:r>
          </a:p>
          <a:p>
            <a:pPr lvl="1"/>
            <a:r>
              <a:rPr lang="en-US" dirty="0" smtClean="0"/>
              <a:t>Mechanism: Steps in a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4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Spontaneous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Reactions occur (or fail to occur) based on two natural tendencies:</a:t>
            </a:r>
          </a:p>
          <a:p>
            <a:r>
              <a:rPr lang="en-US" dirty="0" smtClean="0"/>
              <a:t>1.  Enthalpy change  (     H)</a:t>
            </a:r>
          </a:p>
          <a:p>
            <a:r>
              <a:rPr lang="en-US" dirty="0" smtClean="0"/>
              <a:t>2.  Entropy change  (      S)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374496" y="2679693"/>
            <a:ext cx="154884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74496" y="2943015"/>
            <a:ext cx="3562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529380" y="2679693"/>
            <a:ext cx="201350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374496" y="3206338"/>
            <a:ext cx="154884" cy="371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29380" y="3206338"/>
            <a:ext cx="201350" cy="371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74496" y="3578087"/>
            <a:ext cx="3562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95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Enthalpy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toward greater stability (lower </a:t>
            </a:r>
            <a:r>
              <a:rPr lang="en-US" dirty="0"/>
              <a:t>p</a:t>
            </a:r>
            <a:r>
              <a:rPr lang="en-US" dirty="0" smtClean="0"/>
              <a:t>otential energy)</a:t>
            </a:r>
          </a:p>
          <a:p>
            <a:r>
              <a:rPr lang="en-US" dirty="0" smtClean="0"/>
              <a:t>Exothermic reactions are favored.</a:t>
            </a:r>
          </a:p>
          <a:p>
            <a:r>
              <a:rPr lang="en-US" dirty="0" smtClean="0"/>
              <a:t>-     H favorable – exothermic</a:t>
            </a:r>
          </a:p>
          <a:p>
            <a:endParaRPr lang="en-US" dirty="0"/>
          </a:p>
          <a:p>
            <a:r>
              <a:rPr lang="en-US" dirty="0" smtClean="0"/>
              <a:t>+    H unfavorable - endothermic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168385" y="3252806"/>
            <a:ext cx="154884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68385" y="3609066"/>
            <a:ext cx="3562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323269" y="3252806"/>
            <a:ext cx="201350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168385" y="4259627"/>
            <a:ext cx="154884" cy="433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68385" y="4693335"/>
            <a:ext cx="3562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323269" y="4259627"/>
            <a:ext cx="201350" cy="433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3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Entropy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toward less organization (higher entropy)</a:t>
            </a:r>
          </a:p>
          <a:p>
            <a:endParaRPr lang="en-US" dirty="0"/>
          </a:p>
          <a:p>
            <a:r>
              <a:rPr lang="en-US" dirty="0" smtClean="0"/>
              <a:t>+     S – favorable ( increased entropy)</a:t>
            </a:r>
          </a:p>
          <a:p>
            <a:r>
              <a:rPr lang="en-US" dirty="0" smtClean="0"/>
              <a:t>-      S – unfavorable </a:t>
            </a:r>
            <a:r>
              <a:rPr lang="en-US" dirty="0"/>
              <a:t>( </a:t>
            </a:r>
            <a:r>
              <a:rPr lang="en-US" dirty="0" smtClean="0"/>
              <a:t>decreased </a:t>
            </a:r>
            <a:r>
              <a:rPr lang="en-US" dirty="0"/>
              <a:t>entropy) </a:t>
            </a:r>
          </a:p>
          <a:p>
            <a:pPr marL="82296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45827" y="3144379"/>
            <a:ext cx="123907" cy="371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45827" y="3516129"/>
            <a:ext cx="3872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369734" y="3144379"/>
            <a:ext cx="263304" cy="371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245827" y="3794941"/>
            <a:ext cx="123907" cy="3407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45827" y="4135711"/>
            <a:ext cx="3872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369734" y="3794941"/>
            <a:ext cx="263304" cy="3407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457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both conditions are favorable – reaction is spontaneous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H </a:t>
            </a:r>
            <a:r>
              <a:rPr lang="en-US" dirty="0"/>
              <a:t>- (exothermic),    </a:t>
            </a:r>
            <a:r>
              <a:rPr lang="en-US" dirty="0" smtClean="0"/>
              <a:t> S </a:t>
            </a:r>
            <a:r>
              <a:rPr lang="en-US" dirty="0"/>
              <a:t>+ </a:t>
            </a:r>
            <a:r>
              <a:rPr lang="en-US" dirty="0" smtClean="0"/>
              <a:t>(more random)</a:t>
            </a:r>
          </a:p>
          <a:p>
            <a:endParaRPr lang="en-US" dirty="0"/>
          </a:p>
          <a:p>
            <a:r>
              <a:rPr lang="en-US" dirty="0" smtClean="0"/>
              <a:t>If both conditions are unfavorable, reaction is </a:t>
            </a:r>
            <a:r>
              <a:rPr lang="en-US" u="sng" dirty="0" smtClean="0"/>
              <a:t>not</a:t>
            </a:r>
            <a:r>
              <a:rPr lang="en-US" dirty="0" smtClean="0"/>
              <a:t> spontaneous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H + (endothermic</a:t>
            </a:r>
            <a:r>
              <a:rPr lang="en-US" dirty="0"/>
              <a:t>),    </a:t>
            </a:r>
            <a:r>
              <a:rPr lang="en-US" dirty="0" smtClean="0"/>
              <a:t> S - (more organized)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044477" y="2648714"/>
            <a:ext cx="77442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121919" y="2648714"/>
            <a:ext cx="201350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044477" y="2912036"/>
            <a:ext cx="2787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987284" y="2648714"/>
            <a:ext cx="92931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87284" y="2912036"/>
            <a:ext cx="2942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080215" y="2648714"/>
            <a:ext cx="201350" cy="2633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936058" y="4755293"/>
            <a:ext cx="185861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36058" y="5049595"/>
            <a:ext cx="3872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1919" y="4755293"/>
            <a:ext cx="201350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281565" y="4755293"/>
            <a:ext cx="154885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36450" y="4755293"/>
            <a:ext cx="263304" cy="294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81565" y="5049595"/>
            <a:ext cx="418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55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condition is favorable, and one is unfavorable, temperature determines if the reaction will occur.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(s)  </a:t>
            </a:r>
            <a:r>
              <a:rPr lang="en-US" dirty="0" smtClean="0">
                <a:sym typeface="Wingdings"/>
              </a:rPr>
              <a:t> 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</a:t>
            </a:r>
          </a:p>
          <a:p>
            <a:pPr marL="82296" indent="0">
              <a:buNone/>
            </a:pPr>
            <a:endParaRPr lang="en-US" baseline="-25000" dirty="0"/>
          </a:p>
          <a:p>
            <a:pPr marL="82296" indent="0">
              <a:buNone/>
            </a:pPr>
            <a:r>
              <a:rPr lang="en-US" dirty="0" smtClean="0"/>
              <a:t>    H ______,      S ________</a:t>
            </a:r>
          </a:p>
          <a:p>
            <a:pPr marL="82296" indent="0">
              <a:buNone/>
            </a:pPr>
            <a:endParaRPr lang="en-US" baseline="-25000" dirty="0"/>
          </a:p>
          <a:p>
            <a:pPr marL="82296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10800" y="4693335"/>
            <a:ext cx="123908" cy="294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10800" y="4987636"/>
            <a:ext cx="3562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734708" y="4693335"/>
            <a:ext cx="232327" cy="294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980534" y="4693335"/>
            <a:ext cx="154885" cy="294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80534" y="4987636"/>
            <a:ext cx="3872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135419" y="4693335"/>
            <a:ext cx="232327" cy="294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32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of balance between two opposing reactions.</a:t>
            </a:r>
          </a:p>
          <a:p>
            <a:r>
              <a:rPr lang="en-US" dirty="0" smtClean="0"/>
              <a:t>The forward and reverse reaction occur at the same rate.</a:t>
            </a:r>
          </a:p>
          <a:p>
            <a:pPr lvl="1"/>
            <a:r>
              <a:rPr lang="en-US" dirty="0" smtClean="0"/>
              <a:t>***This </a:t>
            </a:r>
            <a:r>
              <a:rPr lang="en-US" u="sng" dirty="0" smtClean="0"/>
              <a:t>does not </a:t>
            </a:r>
            <a:r>
              <a:rPr lang="en-US" dirty="0" smtClean="0"/>
              <a:t>mean the </a:t>
            </a:r>
            <a:r>
              <a:rPr lang="en-US" u="sng" dirty="0" smtClean="0"/>
              <a:t>amount</a:t>
            </a:r>
            <a:r>
              <a:rPr lang="en-US" dirty="0" smtClean="0"/>
              <a:t> of product and reactant are equal.</a:t>
            </a:r>
          </a:p>
          <a:p>
            <a:pPr lvl="1"/>
            <a:r>
              <a:rPr lang="en-US" dirty="0" smtClean="0"/>
              <a:t>It means the amount of product and reactant will remain constant.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5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Types of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Equilibrium</a:t>
            </a:r>
          </a:p>
          <a:p>
            <a:r>
              <a:rPr lang="en-US" dirty="0"/>
              <a:t> A</a:t>
            </a:r>
            <a:r>
              <a:rPr lang="en-US" dirty="0" smtClean="0"/>
              <a:t>t 0</a:t>
            </a:r>
            <a:r>
              <a:rPr lang="en-US" baseline="30000" dirty="0" smtClean="0"/>
              <a:t>o</a:t>
            </a:r>
            <a:r>
              <a:rPr lang="en-US" dirty="0" smtClean="0"/>
              <a:t> rate of melting = rate of freezing</a:t>
            </a:r>
          </a:p>
          <a:p>
            <a:r>
              <a:rPr lang="en-US" dirty="0" smtClean="0"/>
              <a:t>And/or</a:t>
            </a:r>
          </a:p>
          <a:p>
            <a:r>
              <a:rPr lang="en-US" dirty="0"/>
              <a:t>A</a:t>
            </a:r>
            <a:r>
              <a:rPr lang="en-US" dirty="0" smtClean="0"/>
              <a:t>t 100</a:t>
            </a:r>
            <a:r>
              <a:rPr lang="en-US" baseline="30000" dirty="0" smtClean="0"/>
              <a:t>o </a:t>
            </a:r>
            <a:r>
              <a:rPr lang="en-US" dirty="0" smtClean="0"/>
              <a:t>rate of vaporization = rate of condensation</a:t>
            </a:r>
            <a:endParaRPr lang="en-US" baseline="30000" dirty="0"/>
          </a:p>
        </p:txBody>
      </p:sp>
      <p:pic>
        <p:nvPicPr>
          <p:cNvPr id="4" name="Picture 3" descr="thumbnail_Unknown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81" y="3976054"/>
            <a:ext cx="3263900" cy="2489200"/>
          </a:xfrm>
          <a:prstGeom prst="rect">
            <a:avLst/>
          </a:prstGeom>
        </p:spPr>
      </p:pic>
      <p:pic>
        <p:nvPicPr>
          <p:cNvPr id="5" name="Picture 4" descr="thumbnail_image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11" y="4248868"/>
            <a:ext cx="3026058" cy="242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3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Equilibrium:</a:t>
            </a:r>
          </a:p>
          <a:p>
            <a:r>
              <a:rPr lang="en-US" dirty="0" smtClean="0"/>
              <a:t>Rate of dissolving = rate of </a:t>
            </a:r>
            <a:r>
              <a:rPr lang="en-US" dirty="0" err="1" smtClean="0"/>
              <a:t>recrystillization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NaCl</a:t>
            </a:r>
            <a:r>
              <a:rPr lang="en-US" baseline="-25000" dirty="0" smtClean="0"/>
              <a:t>(s)</a:t>
            </a:r>
            <a:r>
              <a:rPr lang="en-US" dirty="0" smtClean="0"/>
              <a:t>           Na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 </a:t>
            </a:r>
            <a:r>
              <a:rPr lang="en-US" dirty="0" smtClean="0"/>
              <a:t>+  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  <a:p>
            <a:r>
              <a:rPr lang="en-US" dirty="0" smtClean="0"/>
              <a:t>A saturated solution is </a:t>
            </a:r>
            <a:r>
              <a:rPr lang="en-US" u="sng" dirty="0" smtClean="0"/>
              <a:t>always</a:t>
            </a:r>
            <a:r>
              <a:rPr lang="en-US" dirty="0" smtClean="0"/>
              <a:t> at equilibrium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75134" y="3361233"/>
            <a:ext cx="820889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388" y="4917022"/>
            <a:ext cx="4660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6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Equilibrium:</a:t>
            </a:r>
          </a:p>
          <a:p>
            <a:r>
              <a:rPr lang="en-US" dirty="0" smtClean="0"/>
              <a:t>The rate of the forward reaction = the rate of the back reaction.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+ 3H</a:t>
            </a:r>
            <a:r>
              <a:rPr lang="en-US" baseline="-25000" dirty="0" smtClean="0"/>
              <a:t>2</a:t>
            </a:r>
            <a:r>
              <a:rPr lang="en-US" dirty="0" smtClean="0"/>
              <a:t>           2NH</a:t>
            </a:r>
            <a:r>
              <a:rPr lang="en-US" baseline="-25000" dirty="0" smtClean="0"/>
              <a:t>3</a:t>
            </a:r>
            <a:r>
              <a:rPr lang="en-US" dirty="0" smtClean="0"/>
              <a:t>  (Haber Process)</a:t>
            </a:r>
          </a:p>
          <a:p>
            <a:endParaRPr lang="en-US" baseline="-250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25650" y="3361233"/>
            <a:ext cx="774423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062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505867"/>
              </p:ext>
            </p:extLst>
          </p:nvPr>
        </p:nvGraphicFramePr>
        <p:xfrm>
          <a:off x="1477534" y="278756"/>
          <a:ext cx="3540727" cy="372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429"/>
                <a:gridCol w="1375056"/>
                <a:gridCol w="1180242"/>
              </a:tblGrid>
              <a:tr h="66916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reactants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products</a:t>
                      </a:r>
                      <a:endParaRPr lang="en-US" dirty="0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2377"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905081" y="4228648"/>
            <a:ext cx="0" cy="22924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905081" y="6521102"/>
            <a:ext cx="415090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68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ReactionDiagrams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of potential energy (Y axis) against time or reaction coordinate (X axis).</a:t>
            </a:r>
            <a:endParaRPr lang="en-US" dirty="0"/>
          </a:p>
        </p:txBody>
      </p:sp>
      <p:pic>
        <p:nvPicPr>
          <p:cNvPr id="5" name="Picture 4" descr="thumbnail_Unknown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803" y="2462442"/>
            <a:ext cx="5746219" cy="41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73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LeChatlier’s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system at equilibrium is subjected to stress, it will shift its position (change concentrations) to relieve the stress.</a:t>
            </a:r>
          </a:p>
          <a:p>
            <a:r>
              <a:rPr lang="en-US" dirty="0" smtClean="0"/>
              <a:t>Equilibrium is reestablished at a new set of concentrations.</a:t>
            </a:r>
          </a:p>
          <a:p>
            <a:r>
              <a:rPr lang="en-US" dirty="0" smtClean="0"/>
              <a:t>ALWAYS SHIFT AWAY FROM AN INCREASE</a:t>
            </a:r>
          </a:p>
          <a:p>
            <a:r>
              <a:rPr lang="en-US" dirty="0" smtClean="0"/>
              <a:t>ALWAYS SHIFT TOWARD A DECREASE!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20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stress the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A.  Effect of Concentration:</a:t>
            </a:r>
          </a:p>
          <a:p>
            <a:r>
              <a:rPr lang="en-US" dirty="0" smtClean="0"/>
              <a:t>Increasing the concentration of any substance in a reaction causes the system to shift in the direction that consumes the increase.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09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  + 3H</a:t>
            </a:r>
            <a:r>
              <a:rPr lang="en-US" baseline="-25000" dirty="0" smtClean="0"/>
              <a:t>2</a:t>
            </a:r>
            <a:r>
              <a:rPr lang="en-US" dirty="0" smtClean="0"/>
              <a:t>          2NH</a:t>
            </a:r>
            <a:r>
              <a:rPr lang="en-US" baseline="-25000" dirty="0" smtClean="0"/>
              <a:t>3</a:t>
            </a:r>
            <a:endParaRPr lang="en-US" dirty="0" smtClean="0"/>
          </a:p>
          <a:p>
            <a:endParaRPr lang="en-US" baseline="-25000" dirty="0"/>
          </a:p>
          <a:p>
            <a:r>
              <a:rPr lang="en-US" dirty="0" smtClean="0"/>
              <a:t>Stress;  Add N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Problem – too much Nitrogen</a:t>
            </a:r>
          </a:p>
          <a:p>
            <a:pPr lvl="1"/>
            <a:r>
              <a:rPr lang="en-US" dirty="0" smtClean="0"/>
              <a:t>Solution – get rid of nitrogen</a:t>
            </a:r>
          </a:p>
          <a:p>
            <a:pPr lvl="1"/>
            <a:r>
              <a:rPr lang="en-US" dirty="0" smtClean="0"/>
              <a:t>How?  - make more NH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lvl="1"/>
            <a:r>
              <a:rPr lang="en-US" dirty="0" smtClean="0"/>
              <a:t>Result? – equilibrium shift toward the right (away from the increase) products are favored. </a:t>
            </a:r>
            <a:r>
              <a:rPr lang="en-US" dirty="0"/>
              <a:t> </a:t>
            </a:r>
            <a:r>
              <a:rPr lang="en-US" dirty="0" smtClean="0"/>
              <a:t>(NH</a:t>
            </a:r>
            <a:r>
              <a:rPr lang="en-US" baseline="-25000" dirty="0" smtClean="0"/>
              <a:t>3</a:t>
            </a:r>
            <a:r>
              <a:rPr lang="en-US" dirty="0" smtClean="0"/>
              <a:t>)    , (H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03092" y="1750320"/>
            <a:ext cx="696981" cy="154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91654" y="5374875"/>
            <a:ext cx="0" cy="356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68777" y="5374875"/>
            <a:ext cx="0" cy="5111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82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 + 3H</a:t>
            </a:r>
            <a:r>
              <a:rPr lang="en-US" baseline="-25000" dirty="0"/>
              <a:t>2</a:t>
            </a:r>
            <a:r>
              <a:rPr lang="en-US" dirty="0"/>
              <a:t>          2NH</a:t>
            </a:r>
            <a:r>
              <a:rPr lang="en-US" baseline="-25000" dirty="0"/>
              <a:t>3</a:t>
            </a:r>
            <a:endParaRPr lang="en-US" dirty="0"/>
          </a:p>
          <a:p>
            <a:endParaRPr lang="en-US" baseline="-25000" dirty="0"/>
          </a:p>
          <a:p>
            <a:r>
              <a:rPr lang="en-US" dirty="0"/>
              <a:t>Stress;  Add </a:t>
            </a:r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lvl="1"/>
            <a:r>
              <a:rPr lang="en-US" dirty="0"/>
              <a:t>Problem – too much </a:t>
            </a:r>
            <a:r>
              <a:rPr lang="en-US" dirty="0" smtClean="0"/>
              <a:t>ammonia</a:t>
            </a:r>
            <a:endParaRPr lang="en-US" dirty="0"/>
          </a:p>
          <a:p>
            <a:pPr lvl="1"/>
            <a:r>
              <a:rPr lang="en-US" dirty="0"/>
              <a:t>Solution – get rid of </a:t>
            </a:r>
            <a:r>
              <a:rPr lang="en-US" dirty="0" smtClean="0"/>
              <a:t>ammonia</a:t>
            </a:r>
            <a:endParaRPr lang="en-US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break down NH</a:t>
            </a:r>
            <a:r>
              <a:rPr lang="en-US" baseline="-25000" dirty="0" smtClean="0"/>
              <a:t>3 </a:t>
            </a:r>
            <a:r>
              <a:rPr lang="en-US" dirty="0" smtClean="0"/>
              <a:t>to N</a:t>
            </a:r>
            <a:r>
              <a:rPr lang="en-US" baseline="-25000" dirty="0" smtClean="0"/>
              <a:t>2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endParaRPr lang="en-US" baseline="-25000" dirty="0"/>
          </a:p>
          <a:p>
            <a:pPr lvl="1"/>
            <a:r>
              <a:rPr lang="en-US" dirty="0"/>
              <a:t>Result? – equilibrium shift toward the </a:t>
            </a:r>
            <a:r>
              <a:rPr lang="en-US" dirty="0" smtClean="0"/>
              <a:t>left </a:t>
            </a:r>
            <a:r>
              <a:rPr lang="en-US" dirty="0"/>
              <a:t>(away from the increase) </a:t>
            </a:r>
            <a:r>
              <a:rPr lang="en-US" dirty="0" smtClean="0"/>
              <a:t>reactants </a:t>
            </a:r>
            <a:r>
              <a:rPr lang="en-US" dirty="0"/>
              <a:t>are favored.  (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)    </a:t>
            </a:r>
            <a:r>
              <a:rPr lang="en-US" dirty="0"/>
              <a:t>, (H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794673" y="1796788"/>
            <a:ext cx="666004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212861" y="5328407"/>
            <a:ext cx="0" cy="402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389984" y="5328407"/>
            <a:ext cx="15489" cy="402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64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 + 3H</a:t>
            </a:r>
            <a:r>
              <a:rPr lang="en-US" baseline="-25000" dirty="0"/>
              <a:t>2</a:t>
            </a:r>
            <a:r>
              <a:rPr lang="en-US" dirty="0"/>
              <a:t>          2NH</a:t>
            </a:r>
            <a:r>
              <a:rPr lang="en-US" baseline="-25000" dirty="0"/>
              <a:t>3</a:t>
            </a:r>
            <a:endParaRPr lang="en-US" dirty="0"/>
          </a:p>
          <a:p>
            <a:endParaRPr lang="en-US" baseline="-25000" dirty="0"/>
          </a:p>
          <a:p>
            <a:r>
              <a:rPr lang="en-US" dirty="0"/>
              <a:t>Stress;  </a:t>
            </a:r>
            <a:r>
              <a:rPr lang="en-US" dirty="0" smtClean="0"/>
              <a:t>remove </a:t>
            </a:r>
            <a:r>
              <a:rPr lang="en-US" dirty="0"/>
              <a:t>NH</a:t>
            </a:r>
            <a:r>
              <a:rPr lang="en-US" baseline="-25000" dirty="0"/>
              <a:t>3</a:t>
            </a:r>
          </a:p>
          <a:p>
            <a:pPr lvl="1"/>
            <a:r>
              <a:rPr lang="en-US" dirty="0"/>
              <a:t>Problem – too </a:t>
            </a:r>
            <a:r>
              <a:rPr lang="en-US" dirty="0" smtClean="0"/>
              <a:t>little </a:t>
            </a:r>
            <a:r>
              <a:rPr lang="en-US" dirty="0"/>
              <a:t>ammonia</a:t>
            </a:r>
          </a:p>
          <a:p>
            <a:pPr lvl="1"/>
            <a:r>
              <a:rPr lang="en-US" dirty="0"/>
              <a:t>Solution – </a:t>
            </a:r>
            <a:r>
              <a:rPr lang="en-US" dirty="0" smtClean="0"/>
              <a:t>make more ammonia</a:t>
            </a:r>
            <a:endParaRPr lang="en-US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combine N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H</a:t>
            </a:r>
            <a:r>
              <a:rPr lang="en-US" baseline="-25000" dirty="0" smtClean="0"/>
              <a:t>2 </a:t>
            </a:r>
            <a:r>
              <a:rPr lang="en-US" dirty="0" smtClean="0"/>
              <a:t>to form NH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lvl="1"/>
            <a:r>
              <a:rPr lang="en-US" dirty="0"/>
              <a:t>Result? – equilibrium shift toward the </a:t>
            </a:r>
            <a:r>
              <a:rPr lang="en-US" dirty="0" smtClean="0"/>
              <a:t>right (toward the decrease</a:t>
            </a:r>
            <a:r>
              <a:rPr lang="en-US" dirty="0"/>
              <a:t>) </a:t>
            </a:r>
            <a:r>
              <a:rPr lang="en-US" dirty="0" smtClean="0"/>
              <a:t>products </a:t>
            </a:r>
            <a:r>
              <a:rPr lang="en-US" dirty="0"/>
              <a:t>are favored.  (N</a:t>
            </a:r>
            <a:r>
              <a:rPr lang="en-US" baseline="-25000" dirty="0"/>
              <a:t>2</a:t>
            </a:r>
            <a:r>
              <a:rPr lang="en-US" dirty="0"/>
              <a:t>)    , (H</a:t>
            </a:r>
            <a:r>
              <a:rPr lang="en-US" baseline="-25000" dirty="0"/>
              <a:t>2</a:t>
            </a:r>
            <a:r>
              <a:rPr lang="en-US" dirty="0" smtClean="0"/>
              <a:t>)   ,  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17231" y="1796788"/>
            <a:ext cx="78991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560357" y="5312917"/>
            <a:ext cx="15489" cy="418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80854" y="5452323"/>
            <a:ext cx="15488" cy="3872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057977" y="5452323"/>
            <a:ext cx="15488" cy="3872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57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Several ways to remove product from a reaction ( and decrease its concentration)</a:t>
            </a:r>
          </a:p>
          <a:p>
            <a:r>
              <a:rPr lang="en-US" dirty="0" smtClean="0"/>
              <a:t>1. formation of a gas which is allowed to escape.</a:t>
            </a:r>
          </a:p>
          <a:p>
            <a:r>
              <a:rPr lang="en-US" dirty="0" smtClean="0"/>
              <a:t>2. Formation of a precipitate</a:t>
            </a:r>
          </a:p>
          <a:p>
            <a:r>
              <a:rPr lang="en-US" dirty="0" smtClean="0"/>
              <a:t>3. formation of an un-ionized product (such as water) from an ionic reaction</a:t>
            </a:r>
          </a:p>
          <a:p>
            <a:r>
              <a:rPr lang="en-US" dirty="0" smtClean="0"/>
              <a:t>Removal of product drives the forward reaction to completion (all product/no reactant)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B.  Effect of Pressure</a:t>
            </a:r>
          </a:p>
          <a:p>
            <a:r>
              <a:rPr lang="en-US" dirty="0" smtClean="0"/>
              <a:t>Pressure only effects systems which involve </a:t>
            </a:r>
            <a:r>
              <a:rPr lang="en-US" u="sng" dirty="0" smtClean="0"/>
              <a:t>gasses!</a:t>
            </a:r>
            <a:endParaRPr lang="en-US" dirty="0" smtClean="0"/>
          </a:p>
          <a:p>
            <a:r>
              <a:rPr lang="en-US" dirty="0" smtClean="0"/>
              <a:t>Increasing pressure will push the equilibrium point to the side with the fewest moles.</a:t>
            </a:r>
          </a:p>
          <a:p>
            <a:pPr lvl="1"/>
            <a:r>
              <a:rPr lang="en-US" dirty="0" smtClean="0"/>
              <a:t>Gasses need space to move around – fewer moles take up less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6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baseline="-25000" dirty="0" smtClean="0"/>
              <a:t>2(g)</a:t>
            </a:r>
            <a:r>
              <a:rPr lang="en-US" dirty="0" smtClean="0"/>
              <a:t>  </a:t>
            </a:r>
            <a:r>
              <a:rPr lang="en-US" dirty="0"/>
              <a:t>+ </a:t>
            </a:r>
            <a:r>
              <a:rPr lang="en-US" dirty="0" smtClean="0"/>
              <a:t>3H</a:t>
            </a:r>
            <a:r>
              <a:rPr lang="en-US" baseline="-25000" dirty="0" smtClean="0"/>
              <a:t>2(g)</a:t>
            </a:r>
            <a:r>
              <a:rPr lang="en-US" dirty="0" smtClean="0"/>
              <a:t>          2NH</a:t>
            </a:r>
            <a:r>
              <a:rPr lang="en-US" baseline="-25000" dirty="0" smtClean="0"/>
              <a:t>3(g)</a:t>
            </a:r>
            <a:endParaRPr lang="en-US" dirty="0"/>
          </a:p>
          <a:p>
            <a:endParaRPr lang="en-US" baseline="-25000" dirty="0"/>
          </a:p>
          <a:p>
            <a:r>
              <a:rPr lang="en-US" dirty="0"/>
              <a:t>Stress;  </a:t>
            </a:r>
            <a:r>
              <a:rPr lang="en-US" dirty="0" smtClean="0"/>
              <a:t>increase pressure </a:t>
            </a:r>
          </a:p>
          <a:p>
            <a:pPr lvl="1"/>
            <a:r>
              <a:rPr lang="en-US" dirty="0" smtClean="0"/>
              <a:t>Problem </a:t>
            </a:r>
            <a:r>
              <a:rPr lang="en-US" dirty="0"/>
              <a:t>– </a:t>
            </a:r>
            <a:r>
              <a:rPr lang="en-US" dirty="0" smtClean="0"/>
              <a:t>not enough space</a:t>
            </a:r>
            <a:endParaRPr lang="en-US" dirty="0"/>
          </a:p>
          <a:p>
            <a:pPr lvl="1"/>
            <a:r>
              <a:rPr lang="en-US" dirty="0"/>
              <a:t>Solution – </a:t>
            </a:r>
            <a:r>
              <a:rPr lang="en-US" dirty="0" smtClean="0"/>
              <a:t>take up less space</a:t>
            </a:r>
            <a:endParaRPr lang="en-US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combine 4 moles into 2 moles</a:t>
            </a:r>
            <a:endParaRPr lang="en-US" baseline="-25000" dirty="0"/>
          </a:p>
          <a:p>
            <a:pPr lvl="1"/>
            <a:r>
              <a:rPr lang="en-US" dirty="0"/>
              <a:t>Result? – equilibrium shift toward the </a:t>
            </a:r>
            <a:r>
              <a:rPr lang="en-US" dirty="0" smtClean="0"/>
              <a:t>right products </a:t>
            </a:r>
            <a:r>
              <a:rPr lang="en-US" dirty="0"/>
              <a:t>are favored. 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)    , (H</a:t>
            </a:r>
            <a:r>
              <a:rPr lang="en-US" baseline="-25000" dirty="0"/>
              <a:t>2</a:t>
            </a:r>
            <a:r>
              <a:rPr lang="en-US" dirty="0" smtClean="0"/>
              <a:t>),   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59327" y="1796788"/>
            <a:ext cx="78991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96342" y="5529771"/>
            <a:ext cx="0" cy="464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73465" y="5529771"/>
            <a:ext cx="15489" cy="464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374496" y="5421344"/>
            <a:ext cx="0" cy="4491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501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/>
              <a:t>+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         2HCl</a:t>
            </a:r>
            <a:endParaRPr lang="en-US" dirty="0"/>
          </a:p>
          <a:p>
            <a:endParaRPr lang="en-US" baseline="-25000" dirty="0"/>
          </a:p>
          <a:p>
            <a:r>
              <a:rPr lang="en-US" dirty="0"/>
              <a:t>Stress;  </a:t>
            </a:r>
            <a:r>
              <a:rPr lang="en-US" dirty="0" smtClean="0"/>
              <a:t>increase pressure</a:t>
            </a:r>
            <a:endParaRPr lang="en-US" baseline="-25000" dirty="0"/>
          </a:p>
          <a:p>
            <a:pPr lvl="1"/>
            <a:r>
              <a:rPr lang="en-US" dirty="0"/>
              <a:t>Problem – </a:t>
            </a:r>
            <a:r>
              <a:rPr lang="en-US" dirty="0" smtClean="0"/>
              <a:t>not enough space</a:t>
            </a:r>
            <a:endParaRPr lang="en-US" dirty="0"/>
          </a:p>
          <a:p>
            <a:pPr lvl="1"/>
            <a:r>
              <a:rPr lang="en-US" dirty="0"/>
              <a:t>Solution – </a:t>
            </a:r>
            <a:r>
              <a:rPr lang="en-US" dirty="0" smtClean="0"/>
              <a:t>take up less space</a:t>
            </a:r>
            <a:endParaRPr lang="en-US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can’t be done – both sides have 2 moles</a:t>
            </a:r>
            <a:endParaRPr lang="en-US" baseline="-25000" dirty="0"/>
          </a:p>
          <a:p>
            <a:pPr lvl="1"/>
            <a:r>
              <a:rPr lang="en-US" dirty="0"/>
              <a:t>Result? – </a:t>
            </a:r>
            <a:r>
              <a:rPr lang="en-US" dirty="0" smtClean="0"/>
              <a:t>no effect on equilibrium since the same # of moles on both sides of the reaction.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24300" y="1765809"/>
            <a:ext cx="74344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676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C.  Effect of Temperature (energy/heat)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Increasing temperature will shift the reaction in the direction that absorbs heat (favors the endothermic reaction)</a:t>
            </a:r>
          </a:p>
          <a:p>
            <a:pPr lvl="1"/>
            <a:r>
              <a:rPr lang="en-US" dirty="0" smtClean="0"/>
              <a:t>All reaction rates are increased by </a:t>
            </a:r>
            <a:r>
              <a:rPr lang="en-US" dirty="0" err="1" smtClean="0"/>
              <a:t>aan</a:t>
            </a:r>
            <a:r>
              <a:rPr lang="en-US" dirty="0" smtClean="0"/>
              <a:t> increase in temp, however, the rate of the endothermic reaction increases more than the exothermic reaction.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9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Enthalpy (H)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Heat content or PE of a substance (H)</a:t>
            </a:r>
          </a:p>
          <a:p>
            <a:r>
              <a:rPr lang="en-US" dirty="0" smtClean="0"/>
              <a:t>Enthalpy change: (heat of reaction or    H)</a:t>
            </a:r>
          </a:p>
          <a:p>
            <a:pPr lvl="1"/>
            <a:r>
              <a:rPr lang="en-US" sz="3200" dirty="0" smtClean="0"/>
              <a:t>Difference in PE of products and </a:t>
            </a:r>
          </a:p>
          <a:p>
            <a:pPr marL="402336" lvl="1" indent="0">
              <a:buNone/>
            </a:pPr>
            <a:r>
              <a:rPr lang="en-US" sz="3200" dirty="0" smtClean="0"/>
              <a:t>      H = </a:t>
            </a:r>
            <a:r>
              <a:rPr lang="en-US" sz="3200" dirty="0" err="1" smtClean="0"/>
              <a:t>H</a:t>
            </a:r>
            <a:r>
              <a:rPr lang="en-US" sz="3200" baseline="-25000" dirty="0" err="1" smtClean="0"/>
              <a:t>product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- </a:t>
            </a:r>
            <a:r>
              <a:rPr lang="en-US" sz="3200" dirty="0" err="1" smtClean="0"/>
              <a:t>H</a:t>
            </a:r>
            <a:r>
              <a:rPr lang="en-US" sz="3200" baseline="-25000" dirty="0" err="1" smtClean="0"/>
              <a:t>reactant</a:t>
            </a:r>
            <a:r>
              <a:rPr lang="en-US" sz="3200" baseline="-25000" dirty="0" smtClean="0"/>
              <a:t> </a:t>
            </a:r>
          </a:p>
          <a:p>
            <a:pPr marL="402336" lvl="1" indent="0">
              <a:buNone/>
            </a:pPr>
            <a:r>
              <a:rPr lang="en-US" sz="3200" dirty="0" smtClean="0"/>
              <a:t>Activation energy – minimum energy needed to start the reaction.  - amount of energy needed to reach the </a:t>
            </a:r>
            <a:r>
              <a:rPr lang="en-US" sz="3200" u="sng" dirty="0" smtClean="0"/>
              <a:t>activated complex</a:t>
            </a:r>
          </a:p>
          <a:p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7899115" y="2168538"/>
            <a:ext cx="139396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038511" y="2168538"/>
            <a:ext cx="247815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899115" y="2478329"/>
            <a:ext cx="3872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106431" y="3190848"/>
            <a:ext cx="139396" cy="2478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45827" y="3190848"/>
            <a:ext cx="154884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106431" y="3547108"/>
            <a:ext cx="294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380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(g) </a:t>
            </a:r>
            <a:r>
              <a:rPr lang="en-US" dirty="0" smtClean="0"/>
              <a:t>+ ½ O</a:t>
            </a:r>
            <a:r>
              <a:rPr lang="en-US" baseline="-25000" dirty="0" smtClean="0"/>
              <a:t>2(g)           </a:t>
            </a:r>
            <a:r>
              <a:rPr lang="en-US" dirty="0" smtClean="0"/>
              <a:t>CO</a:t>
            </a:r>
            <a:r>
              <a:rPr lang="en-US" baseline="-25000" dirty="0" smtClean="0"/>
              <a:t>2(g) </a:t>
            </a:r>
            <a:r>
              <a:rPr lang="en-US" dirty="0" smtClean="0"/>
              <a:t>+ 67.7 </a:t>
            </a:r>
            <a:r>
              <a:rPr lang="en-US" dirty="0" err="1" smtClean="0"/>
              <a:t>kj</a:t>
            </a:r>
            <a:endParaRPr lang="en-US" dirty="0" smtClean="0"/>
          </a:p>
          <a:p>
            <a:r>
              <a:rPr lang="en-US" dirty="0"/>
              <a:t>Stress;  increase </a:t>
            </a:r>
            <a:r>
              <a:rPr lang="en-US" dirty="0" smtClean="0"/>
              <a:t>temperature</a:t>
            </a:r>
            <a:endParaRPr lang="en-US" dirty="0"/>
          </a:p>
          <a:p>
            <a:pPr lvl="1"/>
            <a:r>
              <a:rPr lang="en-US" dirty="0"/>
              <a:t>Problem – </a:t>
            </a:r>
            <a:r>
              <a:rPr lang="en-US" dirty="0" smtClean="0"/>
              <a:t>too much heat (energy)</a:t>
            </a:r>
            <a:endParaRPr lang="en-US" dirty="0"/>
          </a:p>
          <a:p>
            <a:pPr lvl="1"/>
            <a:r>
              <a:rPr lang="en-US" dirty="0" smtClean="0"/>
              <a:t>Solution </a:t>
            </a:r>
            <a:r>
              <a:rPr lang="en-US" dirty="0"/>
              <a:t>– </a:t>
            </a:r>
            <a:r>
              <a:rPr lang="en-US" dirty="0" smtClean="0"/>
              <a:t>use up or get rid of heat</a:t>
            </a:r>
            <a:endParaRPr lang="en-US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use energy in the endothermic </a:t>
            </a:r>
            <a:r>
              <a:rPr lang="en-US" dirty="0" err="1" smtClean="0"/>
              <a:t>rxn</a:t>
            </a:r>
            <a:r>
              <a:rPr lang="en-US" dirty="0" smtClean="0"/>
              <a:t>.</a:t>
            </a:r>
            <a:endParaRPr lang="en-US" baseline="-25000" dirty="0"/>
          </a:p>
          <a:p>
            <a:pPr lvl="1"/>
            <a:r>
              <a:rPr lang="en-US" dirty="0"/>
              <a:t>Result? – </a:t>
            </a:r>
            <a:r>
              <a:rPr lang="en-US" dirty="0" smtClean="0"/>
              <a:t>endothermic reaction is favored.  </a:t>
            </a:r>
            <a:r>
              <a:rPr lang="en-US" dirty="0"/>
              <a:t>E</a:t>
            </a:r>
            <a:r>
              <a:rPr lang="en-US" dirty="0" smtClean="0"/>
              <a:t>quilibrium </a:t>
            </a:r>
            <a:r>
              <a:rPr lang="en-US" dirty="0"/>
              <a:t>shift toward the </a:t>
            </a:r>
            <a:r>
              <a:rPr lang="en-US" dirty="0" smtClean="0"/>
              <a:t>left, reactants </a:t>
            </a:r>
            <a:r>
              <a:rPr lang="en-US" dirty="0"/>
              <a:t>are favored.  </a:t>
            </a:r>
          </a:p>
          <a:p>
            <a:pPr lvl="1"/>
            <a:r>
              <a:rPr lang="en-US" dirty="0" smtClean="0"/>
              <a:t>(CO)    </a:t>
            </a:r>
            <a:r>
              <a:rPr lang="en-US" dirty="0"/>
              <a:t>, </a:t>
            </a:r>
            <a:r>
              <a:rPr lang="en-US" dirty="0" smtClean="0"/>
              <a:t>(O</a:t>
            </a:r>
            <a:r>
              <a:rPr lang="en-US" baseline="-25000" dirty="0" smtClean="0"/>
              <a:t>2</a:t>
            </a:r>
            <a:r>
              <a:rPr lang="en-US" dirty="0" smtClean="0"/>
              <a:t>)   ,   (CO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84584" y="1734830"/>
            <a:ext cx="5266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035738" y="5483302"/>
            <a:ext cx="15489" cy="464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01103" y="5483302"/>
            <a:ext cx="0" cy="464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181884" y="5483302"/>
            <a:ext cx="15489" cy="340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916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D.  Effect of a Catalyst:</a:t>
            </a:r>
          </a:p>
          <a:p>
            <a:r>
              <a:rPr lang="en-US" dirty="0" smtClean="0"/>
              <a:t>A catalyst increases the rate of BOTH the forward and back reaction equally.  </a:t>
            </a:r>
          </a:p>
          <a:p>
            <a:r>
              <a:rPr lang="en-US" dirty="0" smtClean="0"/>
              <a:t>A catalyst does NOT effect the concentrations of products or reactants at equilibrium (the equilibrium point)</a:t>
            </a:r>
          </a:p>
          <a:p>
            <a:r>
              <a:rPr lang="en-US" dirty="0" smtClean="0"/>
              <a:t>A catalyst may cause equilibrium to be reached sooner.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7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E.  Common Ion Effect:</a:t>
            </a:r>
          </a:p>
          <a:p>
            <a:endParaRPr lang="en-US" dirty="0"/>
          </a:p>
          <a:p>
            <a:r>
              <a:rPr lang="en-US" dirty="0" smtClean="0"/>
              <a:t>Adding a common ion increases the concentration of that ion in the reaction.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82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</a:t>
            </a:r>
            <a:r>
              <a:rPr lang="en-US" baseline="-25000" dirty="0" smtClean="0"/>
              <a:t>3(s)            </a:t>
            </a:r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  +  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  <a:p>
            <a:r>
              <a:rPr lang="en-US" dirty="0"/>
              <a:t>Stress;  </a:t>
            </a:r>
            <a:r>
              <a:rPr lang="en-US" dirty="0" smtClean="0"/>
              <a:t>add NaNO</a:t>
            </a:r>
            <a:r>
              <a:rPr lang="en-US" baseline="-25000" dirty="0" smtClean="0"/>
              <a:t>3 </a:t>
            </a:r>
          </a:p>
          <a:p>
            <a:pPr lvl="1"/>
            <a:r>
              <a:rPr lang="en-US" dirty="0" smtClean="0"/>
              <a:t>(NaNO</a:t>
            </a:r>
            <a:r>
              <a:rPr lang="en-US" baseline="-25000" dirty="0" smtClean="0"/>
              <a:t>3(s)        </a:t>
            </a:r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 </a:t>
            </a:r>
            <a:r>
              <a:rPr lang="en-US" dirty="0" smtClean="0"/>
              <a:t>+ 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)</a:t>
            </a:r>
            <a:endParaRPr lang="en-US" baseline="-25000" dirty="0"/>
          </a:p>
          <a:p>
            <a:pPr lvl="1"/>
            <a:r>
              <a:rPr lang="en-US" dirty="0"/>
              <a:t>Problem – too much </a:t>
            </a:r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baseline="-25000" dirty="0" smtClean="0"/>
          </a:p>
          <a:p>
            <a:pPr lvl="1"/>
            <a:r>
              <a:rPr lang="en-US" dirty="0" smtClean="0"/>
              <a:t>Solution </a:t>
            </a:r>
            <a:r>
              <a:rPr lang="en-US" dirty="0"/>
              <a:t>– use up or get rid of </a:t>
            </a:r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baseline="-25000" dirty="0"/>
          </a:p>
          <a:p>
            <a:pPr lvl="1"/>
            <a:r>
              <a:rPr lang="en-US" dirty="0"/>
              <a:t>How?  - </a:t>
            </a:r>
            <a:r>
              <a:rPr lang="en-US" dirty="0" smtClean="0"/>
              <a:t>recrystallize KNO</a:t>
            </a:r>
            <a:r>
              <a:rPr lang="en-US" baseline="-25000" dirty="0" smtClean="0"/>
              <a:t>3(s)</a:t>
            </a:r>
            <a:r>
              <a:rPr lang="en-US" dirty="0" smtClean="0"/>
              <a:t>.</a:t>
            </a:r>
            <a:endParaRPr lang="en-US" baseline="-25000" dirty="0"/>
          </a:p>
          <a:p>
            <a:pPr lvl="1"/>
            <a:r>
              <a:rPr lang="en-US" dirty="0"/>
              <a:t>Result? </a:t>
            </a:r>
            <a:r>
              <a:rPr lang="en-US" dirty="0" smtClean="0"/>
              <a:t>–Equilibrium </a:t>
            </a:r>
            <a:r>
              <a:rPr lang="en-US" dirty="0"/>
              <a:t>shift toward the left, reactants are favored. </a:t>
            </a:r>
            <a:r>
              <a:rPr lang="en-US" dirty="0" smtClean="0"/>
              <a:t> *decreases the solubility of the salt. </a:t>
            </a:r>
            <a:endParaRPr lang="en-US" dirty="0"/>
          </a:p>
          <a:p>
            <a:endParaRPr lang="en-US" baseline="-25000" dirty="0" smtClean="0"/>
          </a:p>
          <a:p>
            <a:endParaRPr lang="en-US" baseline="-25000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52577" y="1765809"/>
            <a:ext cx="78991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608811" y="2819099"/>
            <a:ext cx="433677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44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9000" dirty="0" smtClean="0"/>
              <a:t>CaCO</a:t>
            </a:r>
            <a:r>
              <a:rPr lang="en-US" sz="9000" baseline="-25000" dirty="0" smtClean="0"/>
              <a:t>3(s) </a:t>
            </a:r>
            <a:r>
              <a:rPr lang="en-US" sz="9000" dirty="0" smtClean="0"/>
              <a:t>+ 22 </a:t>
            </a:r>
            <a:r>
              <a:rPr lang="en-US" sz="9000" dirty="0" err="1" smtClean="0"/>
              <a:t>kj</a:t>
            </a:r>
            <a:r>
              <a:rPr lang="en-US" sz="9000" dirty="0" smtClean="0"/>
              <a:t>        </a:t>
            </a:r>
            <a:r>
              <a:rPr lang="en-US" sz="9000" dirty="0" err="1" smtClean="0"/>
              <a:t>CaO</a:t>
            </a:r>
            <a:r>
              <a:rPr lang="en-US" sz="9000" baseline="-25000" dirty="0" smtClean="0"/>
              <a:t>(s)  </a:t>
            </a:r>
            <a:r>
              <a:rPr lang="en-US" sz="9000" dirty="0" smtClean="0"/>
              <a:t>+ CO</a:t>
            </a:r>
            <a:r>
              <a:rPr lang="en-US" sz="9000" baseline="-25000" dirty="0" smtClean="0"/>
              <a:t>2(g)</a:t>
            </a:r>
          </a:p>
          <a:p>
            <a:pPr marL="82296" indent="0">
              <a:buNone/>
            </a:pPr>
            <a:r>
              <a:rPr lang="en-US" sz="9000" dirty="0" smtClean="0"/>
              <a:t>Which direction will the equilibrium shift?</a:t>
            </a:r>
          </a:p>
          <a:p>
            <a:pPr marL="82296" indent="0">
              <a:buNone/>
            </a:pPr>
            <a:endParaRPr lang="en-US" sz="9000" dirty="0" smtClean="0"/>
          </a:p>
          <a:p>
            <a:pPr lvl="1"/>
            <a:r>
              <a:rPr lang="en-US" sz="9000" dirty="0" smtClean="0"/>
              <a:t>Temperature </a:t>
            </a:r>
            <a:r>
              <a:rPr lang="en-US" sz="9000" dirty="0"/>
              <a:t>is increased?</a:t>
            </a:r>
          </a:p>
          <a:p>
            <a:pPr lvl="1"/>
            <a:r>
              <a:rPr lang="en-US" sz="9000" dirty="0"/>
              <a:t>Temperature is decreased?</a:t>
            </a:r>
          </a:p>
          <a:p>
            <a:pPr lvl="1"/>
            <a:r>
              <a:rPr lang="en-US" sz="9000" dirty="0"/>
              <a:t>Pressure is increased?</a:t>
            </a:r>
          </a:p>
          <a:p>
            <a:pPr lvl="1"/>
            <a:r>
              <a:rPr lang="en-US" sz="9000" dirty="0"/>
              <a:t>Pressure is decreased?</a:t>
            </a:r>
          </a:p>
          <a:p>
            <a:pPr lvl="1"/>
            <a:r>
              <a:rPr lang="en-US" sz="9000" dirty="0"/>
              <a:t>Solid CaCO</a:t>
            </a:r>
            <a:r>
              <a:rPr lang="en-US" sz="9000" baseline="-25000" dirty="0"/>
              <a:t>3</a:t>
            </a:r>
            <a:r>
              <a:rPr lang="en-US" sz="9000" dirty="0"/>
              <a:t> is added?</a:t>
            </a:r>
          </a:p>
          <a:p>
            <a:pPr lvl="1"/>
            <a:r>
              <a:rPr lang="en-US" sz="9000" dirty="0"/>
              <a:t>CO</a:t>
            </a:r>
            <a:r>
              <a:rPr lang="en-US" sz="9000" baseline="-25000" dirty="0"/>
              <a:t>2(g) </a:t>
            </a:r>
            <a:r>
              <a:rPr lang="en-US" sz="9000" dirty="0"/>
              <a:t>is added?</a:t>
            </a:r>
          </a:p>
          <a:p>
            <a:pPr marL="82296" indent="0">
              <a:buNone/>
            </a:pPr>
            <a:endParaRPr lang="en-US" dirty="0" smtClean="0"/>
          </a:p>
          <a:p>
            <a:endParaRPr lang="en-US" baseline="-25000" dirty="0"/>
          </a:p>
          <a:p>
            <a:pPr lvl="1"/>
            <a:endParaRPr lang="en-US" baseline="-25000" dirty="0" smtClean="0"/>
          </a:p>
          <a:p>
            <a:endParaRPr lang="en-US" baseline="-25000" dirty="0"/>
          </a:p>
          <a:p>
            <a:pPr marL="82296" indent="0">
              <a:buNone/>
            </a:pPr>
            <a:r>
              <a:rPr lang="en-US" dirty="0"/>
              <a:t>	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53607" y="1657383"/>
            <a:ext cx="402700" cy="154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02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8000" dirty="0" smtClean="0"/>
              <a:t>SbCl</a:t>
            </a:r>
            <a:r>
              <a:rPr lang="en-US" sz="8000" baseline="-25000" dirty="0" smtClean="0"/>
              <a:t>5(g) </a:t>
            </a:r>
            <a:r>
              <a:rPr lang="en-US" sz="8000" dirty="0" smtClean="0"/>
              <a:t>+ 19.3 </a:t>
            </a:r>
            <a:r>
              <a:rPr lang="en-US" sz="8000" dirty="0" err="1" smtClean="0"/>
              <a:t>kj</a:t>
            </a:r>
            <a:r>
              <a:rPr lang="en-US" sz="8000" dirty="0" smtClean="0"/>
              <a:t>         SbCl</a:t>
            </a:r>
            <a:r>
              <a:rPr lang="en-US" sz="8000" baseline="-25000" dirty="0" smtClean="0"/>
              <a:t>3(g) </a:t>
            </a:r>
            <a:r>
              <a:rPr lang="en-US" sz="8000" dirty="0" smtClean="0"/>
              <a:t>= Cl2</a:t>
            </a:r>
            <a:r>
              <a:rPr lang="en-US" sz="8000" baseline="-25000" dirty="0" smtClean="0"/>
              <a:t>(g)</a:t>
            </a:r>
          </a:p>
          <a:p>
            <a:pPr marL="82296" indent="0">
              <a:buNone/>
            </a:pPr>
            <a:r>
              <a:rPr lang="en-US" sz="8000" dirty="0"/>
              <a:t>Which direction will the equilibrium shift?</a:t>
            </a:r>
          </a:p>
          <a:p>
            <a:pPr marL="82296" indent="0">
              <a:buNone/>
            </a:pPr>
            <a:endParaRPr lang="en-US" sz="8000" dirty="0"/>
          </a:p>
          <a:p>
            <a:pPr lvl="1"/>
            <a:r>
              <a:rPr lang="en-US" sz="8000" dirty="0"/>
              <a:t>Temperature is increased?</a:t>
            </a:r>
          </a:p>
          <a:p>
            <a:pPr lvl="1"/>
            <a:r>
              <a:rPr lang="en-US" sz="8000" dirty="0"/>
              <a:t>Temperature is decreased?</a:t>
            </a:r>
          </a:p>
          <a:p>
            <a:pPr lvl="1"/>
            <a:r>
              <a:rPr lang="en-US" sz="8000" dirty="0"/>
              <a:t>Pressure is increased?</a:t>
            </a:r>
          </a:p>
          <a:p>
            <a:pPr lvl="1"/>
            <a:r>
              <a:rPr lang="en-US" sz="8000" dirty="0"/>
              <a:t>Pressure is decreased?</a:t>
            </a:r>
          </a:p>
          <a:p>
            <a:pPr lvl="1"/>
            <a:r>
              <a:rPr lang="en-US" sz="8000" dirty="0" smtClean="0"/>
              <a:t>Removing SbCl</a:t>
            </a:r>
            <a:r>
              <a:rPr lang="en-US" sz="8000" baseline="-25000" dirty="0" smtClean="0"/>
              <a:t>5</a:t>
            </a:r>
            <a:r>
              <a:rPr lang="en-US" sz="8000" dirty="0" smtClean="0"/>
              <a:t>?</a:t>
            </a:r>
            <a:endParaRPr lang="en-US" sz="8000" dirty="0"/>
          </a:p>
          <a:p>
            <a:pPr lvl="1"/>
            <a:r>
              <a:rPr lang="en-US" sz="8000" dirty="0" smtClean="0"/>
              <a:t>Cl</a:t>
            </a:r>
            <a:r>
              <a:rPr lang="en-US" sz="8000" baseline="-25000" dirty="0" smtClean="0"/>
              <a:t>2</a:t>
            </a:r>
            <a:r>
              <a:rPr lang="en-US" sz="8000" baseline="-25000" dirty="0"/>
              <a:t>(g) </a:t>
            </a:r>
            <a:r>
              <a:rPr lang="en-US" sz="8000" dirty="0"/>
              <a:t>is added?</a:t>
            </a:r>
          </a:p>
          <a:p>
            <a:endParaRPr lang="en-US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01423" y="1703851"/>
            <a:ext cx="619538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92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Exothermic – energy is released, products have less PE than </a:t>
            </a:r>
            <a:r>
              <a:rPr lang="en-US" dirty="0" smtClean="0"/>
              <a:t>reactants</a:t>
            </a:r>
          </a:p>
          <a:p>
            <a:pPr lvl="1"/>
            <a:r>
              <a:rPr lang="en-US" dirty="0" smtClean="0"/>
              <a:t>    H is negative (-)</a:t>
            </a:r>
            <a:endParaRPr lang="en-US" dirty="0"/>
          </a:p>
          <a:p>
            <a:r>
              <a:rPr lang="en-US" dirty="0"/>
              <a:t>Endothermic-  energy is absorbed, products have more PE than reactants.</a:t>
            </a:r>
          </a:p>
          <a:p>
            <a:pPr lvl="1"/>
            <a:r>
              <a:rPr lang="en-US" dirty="0" smtClean="0"/>
              <a:t>   H is positive (+)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Reference table I gives       H values for example reactions.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059965" y="2617735"/>
            <a:ext cx="201350" cy="2323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61315" y="2617735"/>
            <a:ext cx="123908" cy="2323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9965" y="2850078"/>
            <a:ext cx="3252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905081" y="4151200"/>
            <a:ext cx="154884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59965" y="4151200"/>
            <a:ext cx="201350" cy="3562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05081" y="4507460"/>
            <a:ext cx="3562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544869" y="5127042"/>
            <a:ext cx="170373" cy="263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44869" y="5390365"/>
            <a:ext cx="3872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15242" y="5127042"/>
            <a:ext cx="216838" cy="263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34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889" y="495665"/>
            <a:ext cx="3580730" cy="608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40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energy amount from table I can be included in the chemical equation </a:t>
            </a:r>
            <a:r>
              <a:rPr lang="en-US" dirty="0" err="1" smtClean="0"/>
              <a:t>oas</a:t>
            </a:r>
            <a:r>
              <a:rPr lang="en-US" dirty="0" smtClean="0"/>
              <a:t> either a product (      H - , exothermic) or as a reactant (       H +, endothermic). </a:t>
            </a:r>
          </a:p>
          <a:p>
            <a:r>
              <a:rPr lang="en-US" dirty="0" smtClean="0"/>
              <a:t>EX: </a:t>
            </a:r>
          </a:p>
          <a:p>
            <a:pPr lvl="1"/>
            <a:r>
              <a:rPr lang="en-US" dirty="0" smtClean="0"/>
              <a:t>2H</a:t>
            </a:r>
            <a:r>
              <a:rPr lang="en-US" baseline="-25000" dirty="0" smtClean="0"/>
              <a:t>2</a:t>
            </a:r>
            <a:r>
              <a:rPr lang="en-US" dirty="0" smtClean="0"/>
              <a:t> +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2H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O + 571.6 </a:t>
            </a:r>
            <a:r>
              <a:rPr lang="en-US" dirty="0" err="1" smtClean="0">
                <a:sym typeface="Wingdings"/>
              </a:rPr>
              <a:t>kj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    H = -571.6 </a:t>
            </a:r>
            <a:r>
              <a:rPr lang="en-US" dirty="0" err="1" smtClean="0">
                <a:sym typeface="Wingdings"/>
              </a:rPr>
              <a:t>kj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+I</a:t>
            </a:r>
            <a:r>
              <a:rPr lang="en-US" baseline="-25000" dirty="0" smtClean="0"/>
              <a:t>2</a:t>
            </a:r>
            <a:r>
              <a:rPr lang="en-US" dirty="0" smtClean="0"/>
              <a:t>  + 53.0 </a:t>
            </a:r>
            <a:r>
              <a:rPr lang="en-US" dirty="0" err="1" smtClean="0"/>
              <a:t>kj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2HI</a:t>
            </a:r>
          </a:p>
          <a:p>
            <a:pPr lvl="1"/>
            <a:r>
              <a:rPr lang="en-US" dirty="0" smtClean="0"/>
              <a:t>  H = + 53.0 </a:t>
            </a:r>
            <a:r>
              <a:rPr lang="en-US" dirty="0" err="1" smtClean="0"/>
              <a:t>kj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971796" y="2586756"/>
            <a:ext cx="139396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71796" y="2896547"/>
            <a:ext cx="4027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111192" y="2586756"/>
            <a:ext cx="263304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21281" y="3082421"/>
            <a:ext cx="123907" cy="263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21281" y="3345744"/>
            <a:ext cx="4646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445188" y="3082421"/>
            <a:ext cx="340746" cy="263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152896" y="4662356"/>
            <a:ext cx="123908" cy="2168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76804" y="4662356"/>
            <a:ext cx="170373" cy="2168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52896" y="4879209"/>
            <a:ext cx="2942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920569" y="5638198"/>
            <a:ext cx="232327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52896" y="5638198"/>
            <a:ext cx="123908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20569" y="5947989"/>
            <a:ext cx="3562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144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confuse the position of energy in the equation with the sign of      H!  When     H is negative, it is </a:t>
            </a:r>
            <a:r>
              <a:rPr lang="en-US" u="sng" dirty="0" smtClean="0"/>
              <a:t>added</a:t>
            </a:r>
            <a:r>
              <a:rPr lang="en-US" dirty="0" smtClean="0"/>
              <a:t> to the products side of the equation.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186646" y="2075600"/>
            <a:ext cx="170373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357019" y="2075600"/>
            <a:ext cx="232327" cy="309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186646" y="2385391"/>
            <a:ext cx="4027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035738" y="2571266"/>
            <a:ext cx="139396" cy="3252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75134" y="2571266"/>
            <a:ext cx="216839" cy="3252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35738" y="2896547"/>
            <a:ext cx="3562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91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rate of a reaction depends on the number of effective collisions between particles.</a:t>
            </a:r>
          </a:p>
          <a:p>
            <a:r>
              <a:rPr lang="en-US" dirty="0" smtClean="0"/>
              <a:t>Effective Collision – one which produces product </a:t>
            </a:r>
          </a:p>
          <a:p>
            <a:pPr lvl="1"/>
            <a:r>
              <a:rPr lang="en-US" dirty="0" smtClean="0"/>
              <a:t>Must have </a:t>
            </a:r>
            <a:r>
              <a:rPr lang="en-US" dirty="0" smtClean="0">
                <a:sym typeface="Wingdings"/>
              </a:rPr>
              <a:t> enough energy and proper orientation.</a:t>
            </a:r>
          </a:p>
          <a:p>
            <a:pPr marL="1947672" lvl="8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0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1858</TotalTime>
  <Words>1727</Words>
  <Application>Microsoft Macintosh PowerPoint</Application>
  <PresentationFormat>On-screen Show (4:3)</PresentationFormat>
  <Paragraphs>242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Solstice</vt:lpstr>
      <vt:lpstr>Unit 10</vt:lpstr>
      <vt:lpstr>Kinetics</vt:lpstr>
      <vt:lpstr>ReactionDiagrams</vt:lpstr>
      <vt:lpstr>Enthalpy (H) </vt:lpstr>
      <vt:lpstr>PowerPoint Presentation</vt:lpstr>
      <vt:lpstr>PowerPoint Presentation</vt:lpstr>
      <vt:lpstr>PowerPoint Presentation</vt:lpstr>
      <vt:lpstr>PowerPoint Presentation</vt:lpstr>
      <vt:lpstr>Collision Theory</vt:lpstr>
      <vt:lpstr>Factors which effect Rate</vt:lpstr>
      <vt:lpstr>PowerPoint Presentation</vt:lpstr>
      <vt:lpstr>PowerPoint Presentation</vt:lpstr>
      <vt:lpstr>PowerPoint Presentation</vt:lpstr>
      <vt:lpstr>PowerPoint Presentation</vt:lpstr>
      <vt:lpstr>Effect of a Catalyst</vt:lpstr>
      <vt:lpstr>Entropy (S)</vt:lpstr>
      <vt:lpstr>Factors which effect Entropy</vt:lpstr>
      <vt:lpstr>PowerPoint Presentation</vt:lpstr>
      <vt:lpstr>PowerPoint Presentation</vt:lpstr>
      <vt:lpstr>Spontaneous Reactions</vt:lpstr>
      <vt:lpstr>Enthalpy Change</vt:lpstr>
      <vt:lpstr>Entropy Change</vt:lpstr>
      <vt:lpstr>PowerPoint Presentation</vt:lpstr>
      <vt:lpstr>PowerPoint Presentation</vt:lpstr>
      <vt:lpstr>Equilibrium</vt:lpstr>
      <vt:lpstr>3 Types of Equilibrium</vt:lpstr>
      <vt:lpstr>PowerPoint Presentation</vt:lpstr>
      <vt:lpstr>PowerPoint Presentation</vt:lpstr>
      <vt:lpstr>PowerPoint Presentation</vt:lpstr>
      <vt:lpstr>LeChatlier’s Principle</vt:lpstr>
      <vt:lpstr>Ways to stress the system</vt:lpstr>
      <vt:lpstr>Examples: </vt:lpstr>
      <vt:lpstr>PowerPoint Presentation</vt:lpstr>
      <vt:lpstr>PowerPoint Presentation</vt:lpstr>
      <vt:lpstr>PowerPoint Presentation</vt:lpstr>
      <vt:lpstr>PowerPoint Presentation</vt:lpstr>
      <vt:lpstr>Examples</vt:lpstr>
      <vt:lpstr>PowerPoint Presentation</vt:lpstr>
      <vt:lpstr>PowerPoint Presentation</vt:lpstr>
      <vt:lpstr>Example   </vt:lpstr>
      <vt:lpstr>PowerPoint Presentation</vt:lpstr>
      <vt:lpstr>PowerPoint Presentation</vt:lpstr>
      <vt:lpstr>Example</vt:lpstr>
      <vt:lpstr>Problems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Office 2004 Test Drive User</dc:creator>
  <cp:keywords/>
  <dc:description/>
  <cp:lastModifiedBy>Office 2004 Test Drive User</cp:lastModifiedBy>
  <cp:revision>91</cp:revision>
  <cp:lastPrinted>2024-01-24T16:12:43Z</cp:lastPrinted>
  <dcterms:created xsi:type="dcterms:W3CDTF">2024-01-09T17:38:09Z</dcterms:created>
  <dcterms:modified xsi:type="dcterms:W3CDTF">2024-01-24T23:29:06Z</dcterms:modified>
  <cp:category/>
</cp:coreProperties>
</file>