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99" r:id="rId21"/>
    <p:sldId id="300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3" r:id="rId30"/>
    <p:sldId id="282" r:id="rId31"/>
    <p:sldId id="285" r:id="rId32"/>
    <p:sldId id="286" r:id="rId33"/>
    <p:sldId id="288" r:id="rId34"/>
    <p:sldId id="287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2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4EA7A2-BD89-6A4B-97E1-FD2C97DE890B}" type="doc">
      <dgm:prSet loTypeId="urn:microsoft.com/office/officeart/2005/8/layout/hierarchy1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5487597-95CF-1A48-80D9-362DD99F4ED5}">
      <dgm:prSet phldrT="[Text]"/>
      <dgm:spPr/>
      <dgm:t>
        <a:bodyPr/>
        <a:lstStyle/>
        <a:p>
          <a:r>
            <a:rPr lang="en-US" dirty="0" smtClean="0"/>
            <a:t>Intermolecular forces</a:t>
          </a:r>
          <a:endParaRPr lang="en-US" dirty="0"/>
        </a:p>
      </dgm:t>
    </dgm:pt>
    <dgm:pt modelId="{5953E1EE-4694-2C4E-9043-8E642E5D1DF4}" type="parTrans" cxnId="{D348B7EA-CBAD-5341-9C06-8A33F37667B1}">
      <dgm:prSet/>
      <dgm:spPr/>
      <dgm:t>
        <a:bodyPr/>
        <a:lstStyle/>
        <a:p>
          <a:endParaRPr lang="en-US"/>
        </a:p>
      </dgm:t>
    </dgm:pt>
    <dgm:pt modelId="{60432123-DDA4-C74F-9FD9-318746275B31}" type="sibTrans" cxnId="{D348B7EA-CBAD-5341-9C06-8A33F37667B1}">
      <dgm:prSet/>
      <dgm:spPr/>
      <dgm:t>
        <a:bodyPr/>
        <a:lstStyle/>
        <a:p>
          <a:endParaRPr lang="en-US"/>
        </a:p>
      </dgm:t>
    </dgm:pt>
    <dgm:pt modelId="{BEFC096B-D3D5-BE4C-A8C9-7E09254B534A}">
      <dgm:prSet phldrT="[Text]"/>
      <dgm:spPr/>
      <dgm:t>
        <a:bodyPr/>
        <a:lstStyle/>
        <a:p>
          <a:r>
            <a:rPr lang="en-US" dirty="0" smtClean="0"/>
            <a:t>Ionic Crystal</a:t>
          </a:r>
          <a:endParaRPr lang="en-US" dirty="0"/>
        </a:p>
      </dgm:t>
    </dgm:pt>
    <dgm:pt modelId="{F183EAAE-E55E-454D-AAB8-C44B782313F5}" type="parTrans" cxnId="{FCE868ED-730A-1B49-BADA-789A4BD30DF7}">
      <dgm:prSet/>
      <dgm:spPr/>
      <dgm:t>
        <a:bodyPr/>
        <a:lstStyle/>
        <a:p>
          <a:endParaRPr lang="en-US"/>
        </a:p>
      </dgm:t>
    </dgm:pt>
    <dgm:pt modelId="{2B32797E-0FCD-6747-93FE-09DABEDE4739}" type="sibTrans" cxnId="{FCE868ED-730A-1B49-BADA-789A4BD30DF7}">
      <dgm:prSet/>
      <dgm:spPr/>
      <dgm:t>
        <a:bodyPr/>
        <a:lstStyle/>
        <a:p>
          <a:endParaRPr lang="en-US"/>
        </a:p>
      </dgm:t>
    </dgm:pt>
    <dgm:pt modelId="{40BE57CE-3118-9148-9E68-7B7A4339ED06}">
      <dgm:prSet phldrT="[Text]"/>
      <dgm:spPr/>
      <dgm:t>
        <a:bodyPr/>
        <a:lstStyle/>
        <a:p>
          <a:r>
            <a:rPr lang="en-US" dirty="0" smtClean="0"/>
            <a:t>molecule/ion attraction</a:t>
          </a:r>
          <a:endParaRPr lang="en-US" dirty="0"/>
        </a:p>
      </dgm:t>
    </dgm:pt>
    <dgm:pt modelId="{C07E3DF1-6D50-204B-9CE8-BC58A8FE3B22}" type="parTrans" cxnId="{AE0F1B7D-CFFD-EB4E-BD6C-7F6DBE902952}">
      <dgm:prSet/>
      <dgm:spPr/>
      <dgm:t>
        <a:bodyPr/>
        <a:lstStyle/>
        <a:p>
          <a:endParaRPr lang="en-US"/>
        </a:p>
      </dgm:t>
    </dgm:pt>
    <dgm:pt modelId="{CBF464E2-82EB-8240-9276-6EFA514A5666}" type="sibTrans" cxnId="{AE0F1B7D-CFFD-EB4E-BD6C-7F6DBE902952}">
      <dgm:prSet/>
      <dgm:spPr/>
      <dgm:t>
        <a:bodyPr/>
        <a:lstStyle/>
        <a:p>
          <a:endParaRPr lang="en-US"/>
        </a:p>
      </dgm:t>
    </dgm:pt>
    <dgm:pt modelId="{4033D178-9947-514E-A329-46427AAC452A}">
      <dgm:prSet phldrT="[Text]"/>
      <dgm:spPr/>
      <dgm:t>
        <a:bodyPr/>
        <a:lstStyle/>
        <a:p>
          <a:r>
            <a:rPr lang="en-US" dirty="0" smtClean="0"/>
            <a:t>Polar molecules</a:t>
          </a:r>
          <a:endParaRPr lang="en-US" dirty="0"/>
        </a:p>
      </dgm:t>
    </dgm:pt>
    <dgm:pt modelId="{CF39315B-4195-7147-958D-A1BCBD732047}" type="parTrans" cxnId="{0AD6BA46-2E5B-0B49-8641-D92128EF744D}">
      <dgm:prSet/>
      <dgm:spPr/>
      <dgm:t>
        <a:bodyPr/>
        <a:lstStyle/>
        <a:p>
          <a:endParaRPr lang="en-US"/>
        </a:p>
      </dgm:t>
    </dgm:pt>
    <dgm:pt modelId="{A6ACDEBF-6E0E-CC45-9F72-DDBAE8410CC6}" type="sibTrans" cxnId="{0AD6BA46-2E5B-0B49-8641-D92128EF744D}">
      <dgm:prSet/>
      <dgm:spPr/>
      <dgm:t>
        <a:bodyPr/>
        <a:lstStyle/>
        <a:p>
          <a:endParaRPr lang="en-US"/>
        </a:p>
      </dgm:t>
    </dgm:pt>
    <dgm:pt modelId="{75A4A646-69F4-3F4E-A97E-F8EAC924F07C}">
      <dgm:prSet phldrT="[Text]"/>
      <dgm:spPr/>
      <dgm:t>
        <a:bodyPr/>
        <a:lstStyle/>
        <a:p>
          <a:r>
            <a:rPr lang="en-US" dirty="0" smtClean="0"/>
            <a:t>Van der Waals forces</a:t>
          </a:r>
          <a:endParaRPr lang="en-US" dirty="0"/>
        </a:p>
      </dgm:t>
    </dgm:pt>
    <dgm:pt modelId="{E1BC6FA3-BDFD-094D-9359-4AE6893F8DD8}" type="parTrans" cxnId="{3D995A8E-D462-2D4F-9C74-F79D156A905D}">
      <dgm:prSet/>
      <dgm:spPr/>
      <dgm:t>
        <a:bodyPr/>
        <a:lstStyle/>
        <a:p>
          <a:endParaRPr lang="en-US"/>
        </a:p>
      </dgm:t>
    </dgm:pt>
    <dgm:pt modelId="{83D75753-CBCF-4B45-97E9-4252D8C3D239}" type="sibTrans" cxnId="{3D995A8E-D462-2D4F-9C74-F79D156A905D}">
      <dgm:prSet/>
      <dgm:spPr/>
      <dgm:t>
        <a:bodyPr/>
        <a:lstStyle/>
        <a:p>
          <a:endParaRPr lang="en-US"/>
        </a:p>
      </dgm:t>
    </dgm:pt>
    <dgm:pt modelId="{BC1C7514-7CB6-7248-9638-779EF7A772E6}">
      <dgm:prSet phldrT="[Text]"/>
      <dgm:spPr/>
      <dgm:t>
        <a:bodyPr/>
        <a:lstStyle/>
        <a:p>
          <a:r>
            <a:rPr lang="en-US" dirty="0" smtClean="0"/>
            <a:t>Nonpolar molecules</a:t>
          </a:r>
          <a:endParaRPr lang="en-US" dirty="0"/>
        </a:p>
      </dgm:t>
    </dgm:pt>
    <dgm:pt modelId="{BEEBCC34-8AF8-874E-8605-C608ADCA0F90}" type="parTrans" cxnId="{B9A449EF-D298-C345-85BC-434CE4FAF83B}">
      <dgm:prSet/>
      <dgm:spPr/>
      <dgm:t>
        <a:bodyPr/>
        <a:lstStyle/>
        <a:p>
          <a:endParaRPr lang="en-US"/>
        </a:p>
      </dgm:t>
    </dgm:pt>
    <dgm:pt modelId="{3C4EC780-CAAE-4246-9805-13C0C1EA56A4}" type="sibTrans" cxnId="{B9A449EF-D298-C345-85BC-434CE4FAF83B}">
      <dgm:prSet/>
      <dgm:spPr/>
      <dgm:t>
        <a:bodyPr/>
        <a:lstStyle/>
        <a:p>
          <a:endParaRPr lang="en-US"/>
        </a:p>
      </dgm:t>
    </dgm:pt>
    <dgm:pt modelId="{BC4A0746-C801-A34F-BC35-4A4888454C16}">
      <dgm:prSet phldrT="[Text]"/>
      <dgm:spPr/>
      <dgm:t>
        <a:bodyPr/>
        <a:lstStyle/>
        <a:p>
          <a:r>
            <a:rPr lang="en-US" dirty="0" smtClean="0"/>
            <a:t>Dipole/</a:t>
          </a:r>
        </a:p>
        <a:p>
          <a:r>
            <a:rPr lang="en-US" dirty="0" err="1" smtClean="0"/>
            <a:t>Dippse</a:t>
          </a:r>
          <a:r>
            <a:rPr lang="en-US" dirty="0" smtClean="0"/>
            <a:t> </a:t>
          </a:r>
        </a:p>
        <a:p>
          <a:r>
            <a:rPr lang="en-US" dirty="0" err="1" smtClean="0"/>
            <a:t>Attration</a:t>
          </a:r>
          <a:endParaRPr lang="en-US" dirty="0"/>
        </a:p>
      </dgm:t>
    </dgm:pt>
    <dgm:pt modelId="{F97B984A-457D-E44E-B3D1-8AFA14EFE0AD}" type="parTrans" cxnId="{97502118-D869-0846-8CCC-903BA461CC28}">
      <dgm:prSet/>
      <dgm:spPr/>
      <dgm:t>
        <a:bodyPr/>
        <a:lstStyle/>
        <a:p>
          <a:endParaRPr lang="en-US"/>
        </a:p>
      </dgm:t>
    </dgm:pt>
    <dgm:pt modelId="{6881A90A-DC91-0240-A63C-CED158E8BF12}" type="sibTrans" cxnId="{97502118-D869-0846-8CCC-903BA461CC28}">
      <dgm:prSet/>
      <dgm:spPr/>
      <dgm:t>
        <a:bodyPr/>
        <a:lstStyle/>
        <a:p>
          <a:endParaRPr lang="en-US"/>
        </a:p>
      </dgm:t>
    </dgm:pt>
    <dgm:pt modelId="{5A96D18E-0240-2041-A013-6E7506DD2778}">
      <dgm:prSet phldrT="[Text]"/>
      <dgm:spPr/>
      <dgm:t>
        <a:bodyPr/>
        <a:lstStyle/>
        <a:p>
          <a:r>
            <a:rPr lang="en-US" dirty="0" smtClean="0"/>
            <a:t>Hydrogen</a:t>
          </a:r>
        </a:p>
        <a:p>
          <a:r>
            <a:rPr lang="en-US" dirty="0" smtClean="0"/>
            <a:t>bonds</a:t>
          </a:r>
          <a:endParaRPr lang="en-US" dirty="0"/>
        </a:p>
      </dgm:t>
    </dgm:pt>
    <dgm:pt modelId="{D57F4268-7E98-F34D-8157-88DEDC23C5FE}" type="parTrans" cxnId="{3D1EB40A-12E4-AA44-BA3D-77E416878548}">
      <dgm:prSet/>
      <dgm:spPr/>
      <dgm:t>
        <a:bodyPr/>
        <a:lstStyle/>
        <a:p>
          <a:endParaRPr lang="en-US"/>
        </a:p>
      </dgm:t>
    </dgm:pt>
    <dgm:pt modelId="{7729B172-C669-DA4B-8210-FE2DB485549B}" type="sibTrans" cxnId="{3D1EB40A-12E4-AA44-BA3D-77E416878548}">
      <dgm:prSet/>
      <dgm:spPr/>
      <dgm:t>
        <a:bodyPr/>
        <a:lstStyle/>
        <a:p>
          <a:endParaRPr lang="en-US"/>
        </a:p>
      </dgm:t>
    </dgm:pt>
    <dgm:pt modelId="{829E6985-090D-D74C-AE6E-7CA4FA436FF7}" type="pres">
      <dgm:prSet presAssocID="{D64EA7A2-BD89-6A4B-97E1-FD2C97DE890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70B052D-8C8E-F244-AA18-1BFA9370D7CD}" type="pres">
      <dgm:prSet presAssocID="{85487597-95CF-1A48-80D9-362DD99F4ED5}" presName="hierRoot1" presStyleCnt="0"/>
      <dgm:spPr/>
    </dgm:pt>
    <dgm:pt modelId="{FCE7E089-02D2-CE4A-B863-C01D2CF622FC}" type="pres">
      <dgm:prSet presAssocID="{85487597-95CF-1A48-80D9-362DD99F4ED5}" presName="composite" presStyleCnt="0"/>
      <dgm:spPr/>
    </dgm:pt>
    <dgm:pt modelId="{70737F5E-D68F-1949-AD5F-32E615654AE7}" type="pres">
      <dgm:prSet presAssocID="{85487597-95CF-1A48-80D9-362DD99F4ED5}" presName="background" presStyleLbl="node0" presStyleIdx="0" presStyleCnt="1"/>
      <dgm:spPr/>
    </dgm:pt>
    <dgm:pt modelId="{8CC534FF-4802-684B-96DF-5BDD03EC18CC}" type="pres">
      <dgm:prSet presAssocID="{85487597-95CF-1A48-80D9-362DD99F4ED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71C3A4-7ABC-6B4F-B9B1-A02FCB17F90B}" type="pres">
      <dgm:prSet presAssocID="{85487597-95CF-1A48-80D9-362DD99F4ED5}" presName="hierChild2" presStyleCnt="0"/>
      <dgm:spPr/>
    </dgm:pt>
    <dgm:pt modelId="{91B64294-26C7-544B-AB70-ACA3D774C370}" type="pres">
      <dgm:prSet presAssocID="{F183EAAE-E55E-454D-AAB8-C44B782313F5}" presName="Name10" presStyleLbl="parChTrans1D2" presStyleIdx="0" presStyleCnt="5"/>
      <dgm:spPr/>
      <dgm:t>
        <a:bodyPr/>
        <a:lstStyle/>
        <a:p>
          <a:endParaRPr lang="en-US"/>
        </a:p>
      </dgm:t>
    </dgm:pt>
    <dgm:pt modelId="{7A1CF870-98BF-3C47-9D36-AB6F9A54FCD2}" type="pres">
      <dgm:prSet presAssocID="{BEFC096B-D3D5-BE4C-A8C9-7E09254B534A}" presName="hierRoot2" presStyleCnt="0"/>
      <dgm:spPr/>
    </dgm:pt>
    <dgm:pt modelId="{BCE211FB-74A2-4E43-AE7D-BB6AFDDEEB0C}" type="pres">
      <dgm:prSet presAssocID="{BEFC096B-D3D5-BE4C-A8C9-7E09254B534A}" presName="composite2" presStyleCnt="0"/>
      <dgm:spPr/>
    </dgm:pt>
    <dgm:pt modelId="{DDBE79B8-8FBE-2B42-A189-61B535C1EAF0}" type="pres">
      <dgm:prSet presAssocID="{BEFC096B-D3D5-BE4C-A8C9-7E09254B534A}" presName="background2" presStyleLbl="node2" presStyleIdx="0" presStyleCnt="5"/>
      <dgm:spPr/>
    </dgm:pt>
    <dgm:pt modelId="{1BFE3AB3-3028-CB4A-95E6-1E75F251E3F4}" type="pres">
      <dgm:prSet presAssocID="{BEFC096B-D3D5-BE4C-A8C9-7E09254B534A}" presName="text2" presStyleLbl="fgAcc2" presStyleIdx="0" presStyleCnt="5" custScaleY="102083" custLinFactNeighborX="-35426" custLinFactNeighborY="-91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0EF1DF-7CEB-5041-88B1-9EDF3C794808}" type="pres">
      <dgm:prSet presAssocID="{BEFC096B-D3D5-BE4C-A8C9-7E09254B534A}" presName="hierChild3" presStyleCnt="0"/>
      <dgm:spPr/>
    </dgm:pt>
    <dgm:pt modelId="{75E64CCB-8FE8-1442-B84B-20323CB34324}" type="pres">
      <dgm:prSet presAssocID="{C07E3DF1-6D50-204B-9CE8-BC58A8FE3B22}" presName="Name17" presStyleLbl="parChTrans1D3" presStyleIdx="0" presStyleCnt="2"/>
      <dgm:spPr/>
      <dgm:t>
        <a:bodyPr/>
        <a:lstStyle/>
        <a:p>
          <a:endParaRPr lang="en-US"/>
        </a:p>
      </dgm:t>
    </dgm:pt>
    <dgm:pt modelId="{F316D85F-C173-FF43-B40D-E214943D97AF}" type="pres">
      <dgm:prSet presAssocID="{40BE57CE-3118-9148-9E68-7B7A4339ED06}" presName="hierRoot3" presStyleCnt="0"/>
      <dgm:spPr/>
    </dgm:pt>
    <dgm:pt modelId="{A9298E65-D3CC-8E44-8BF5-E4B2A9DD9944}" type="pres">
      <dgm:prSet presAssocID="{40BE57CE-3118-9148-9E68-7B7A4339ED06}" presName="composite3" presStyleCnt="0"/>
      <dgm:spPr/>
    </dgm:pt>
    <dgm:pt modelId="{A9DFC163-C91A-3A4F-82CD-F8C250E9813D}" type="pres">
      <dgm:prSet presAssocID="{40BE57CE-3118-9148-9E68-7B7A4339ED06}" presName="background3" presStyleLbl="node3" presStyleIdx="0" presStyleCnt="2"/>
      <dgm:spPr/>
    </dgm:pt>
    <dgm:pt modelId="{1FB6DC56-B3B3-6941-A4D1-4BAFEAB50A0C}" type="pres">
      <dgm:prSet presAssocID="{40BE57CE-3118-9148-9E68-7B7A4339ED06}" presName="text3" presStyleLbl="fgAcc3" presStyleIdx="0" presStyleCnt="2" custLinFactNeighborX="-34732" custLinFactNeighborY="-14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260867-2FFB-2B4F-80DE-0B346D19222D}" type="pres">
      <dgm:prSet presAssocID="{40BE57CE-3118-9148-9E68-7B7A4339ED06}" presName="hierChild4" presStyleCnt="0"/>
      <dgm:spPr/>
    </dgm:pt>
    <dgm:pt modelId="{25D4486F-C8F8-E945-ACF7-7E565B77B76E}" type="pres">
      <dgm:prSet presAssocID="{CF39315B-4195-7147-958D-A1BCBD732047}" presName="Name10" presStyleLbl="parChTrans1D2" presStyleIdx="1" presStyleCnt="5"/>
      <dgm:spPr/>
      <dgm:t>
        <a:bodyPr/>
        <a:lstStyle/>
        <a:p>
          <a:endParaRPr lang="en-US"/>
        </a:p>
      </dgm:t>
    </dgm:pt>
    <dgm:pt modelId="{BF32B9BD-E192-A743-A0F6-7F67598F935B}" type="pres">
      <dgm:prSet presAssocID="{4033D178-9947-514E-A329-46427AAC452A}" presName="hierRoot2" presStyleCnt="0"/>
      <dgm:spPr/>
    </dgm:pt>
    <dgm:pt modelId="{A5E4989E-E990-774A-9772-FAF511C5A2D2}" type="pres">
      <dgm:prSet presAssocID="{4033D178-9947-514E-A329-46427AAC452A}" presName="composite2" presStyleCnt="0"/>
      <dgm:spPr/>
    </dgm:pt>
    <dgm:pt modelId="{58FB076F-1CA1-2A4E-8124-9DF7FABB18EF}" type="pres">
      <dgm:prSet presAssocID="{4033D178-9947-514E-A329-46427AAC452A}" presName="background2" presStyleLbl="node2" presStyleIdx="1" presStyleCnt="5"/>
      <dgm:spPr/>
    </dgm:pt>
    <dgm:pt modelId="{16310C70-1D8D-2244-A0BC-BC32EAE685A1}" type="pres">
      <dgm:prSet presAssocID="{4033D178-9947-514E-A329-46427AAC452A}" presName="text2" presStyleLbl="fgAcc2" presStyleIdx="1" presStyleCnt="5" custScaleX="111927" custLinFactX="16482" custLinFactNeighborX="100000" custLinFactNeighborY="-49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D704DC-EA2A-3A44-A494-E1CDF5694929}" type="pres">
      <dgm:prSet presAssocID="{4033D178-9947-514E-A329-46427AAC452A}" presName="hierChild3" presStyleCnt="0"/>
      <dgm:spPr/>
    </dgm:pt>
    <dgm:pt modelId="{778065A2-F2B1-B74F-9105-61837471CF8F}" type="pres">
      <dgm:prSet presAssocID="{D57F4268-7E98-F34D-8157-88DEDC23C5FE}" presName="Name10" presStyleLbl="parChTrans1D2" presStyleIdx="2" presStyleCnt="5"/>
      <dgm:spPr/>
      <dgm:t>
        <a:bodyPr/>
        <a:lstStyle/>
        <a:p>
          <a:endParaRPr lang="en-US"/>
        </a:p>
      </dgm:t>
    </dgm:pt>
    <dgm:pt modelId="{40727CD6-383D-7C4E-8927-1B879AE03EA2}" type="pres">
      <dgm:prSet presAssocID="{5A96D18E-0240-2041-A013-6E7506DD2778}" presName="hierRoot2" presStyleCnt="0"/>
      <dgm:spPr/>
    </dgm:pt>
    <dgm:pt modelId="{0DEAF4C5-C0EA-184F-B066-5498A669FE32}" type="pres">
      <dgm:prSet presAssocID="{5A96D18E-0240-2041-A013-6E7506DD2778}" presName="composite2" presStyleCnt="0"/>
      <dgm:spPr/>
    </dgm:pt>
    <dgm:pt modelId="{8787EE4B-D726-4242-9ED5-98C0459AD45A}" type="pres">
      <dgm:prSet presAssocID="{5A96D18E-0240-2041-A013-6E7506DD2778}" presName="background2" presStyleLbl="node2" presStyleIdx="2" presStyleCnt="5"/>
      <dgm:spPr/>
    </dgm:pt>
    <dgm:pt modelId="{22F7AF2F-DCF7-DC4D-BCF8-5EB734C1E176}" type="pres">
      <dgm:prSet presAssocID="{5A96D18E-0240-2041-A013-6E7506DD2778}" presName="text2" presStyleLbl="fgAcc2" presStyleIdx="2" presStyleCnt="5" custScaleY="145864" custLinFactY="33120" custLinFactNeighborX="-8121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CB4C79-A8B2-8741-B41B-F68CC938130C}" type="pres">
      <dgm:prSet presAssocID="{5A96D18E-0240-2041-A013-6E7506DD2778}" presName="hierChild3" presStyleCnt="0"/>
      <dgm:spPr/>
    </dgm:pt>
    <dgm:pt modelId="{44EEC24D-51B3-A742-9A25-B0C5CF45C0F8}" type="pres">
      <dgm:prSet presAssocID="{F97B984A-457D-E44E-B3D1-8AFA14EFE0AD}" presName="Name10" presStyleLbl="parChTrans1D2" presStyleIdx="3" presStyleCnt="5"/>
      <dgm:spPr/>
      <dgm:t>
        <a:bodyPr/>
        <a:lstStyle/>
        <a:p>
          <a:endParaRPr lang="en-US"/>
        </a:p>
      </dgm:t>
    </dgm:pt>
    <dgm:pt modelId="{AC7F100A-F404-354C-B18D-132C44343A90}" type="pres">
      <dgm:prSet presAssocID="{BC4A0746-C801-A34F-BC35-4A4888454C16}" presName="hierRoot2" presStyleCnt="0"/>
      <dgm:spPr/>
    </dgm:pt>
    <dgm:pt modelId="{E5F43A50-FA03-3849-9F0F-8D94ED934E6D}" type="pres">
      <dgm:prSet presAssocID="{BC4A0746-C801-A34F-BC35-4A4888454C16}" presName="composite2" presStyleCnt="0"/>
      <dgm:spPr/>
    </dgm:pt>
    <dgm:pt modelId="{130937A7-E5AC-2D46-A2C5-C371E4116E64}" type="pres">
      <dgm:prSet presAssocID="{BC4A0746-C801-A34F-BC35-4A4888454C16}" presName="background2" presStyleLbl="node2" presStyleIdx="3" presStyleCnt="5"/>
      <dgm:spPr/>
    </dgm:pt>
    <dgm:pt modelId="{F3CB3BFE-2CA6-0E47-9A4E-7807C277B66F}" type="pres">
      <dgm:prSet presAssocID="{BC4A0746-C801-A34F-BC35-4A4888454C16}" presName="text2" presStyleLbl="fgAcc2" presStyleIdx="3" presStyleCnt="5" custFlipVert="0" custScaleY="136371" custLinFactY="38034" custLinFactNeighborX="-46699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61DFBC-6FE1-9642-BDD8-2BB5911D40B2}" type="pres">
      <dgm:prSet presAssocID="{BC4A0746-C801-A34F-BC35-4A4888454C16}" presName="hierChild3" presStyleCnt="0"/>
      <dgm:spPr/>
    </dgm:pt>
    <dgm:pt modelId="{6B2BC864-B710-494F-B844-21C75C1BF413}" type="pres">
      <dgm:prSet presAssocID="{BEEBCC34-8AF8-874E-8605-C608ADCA0F90}" presName="Name10" presStyleLbl="parChTrans1D2" presStyleIdx="4" presStyleCnt="5"/>
      <dgm:spPr/>
      <dgm:t>
        <a:bodyPr/>
        <a:lstStyle/>
        <a:p>
          <a:endParaRPr lang="en-US"/>
        </a:p>
      </dgm:t>
    </dgm:pt>
    <dgm:pt modelId="{7E46356C-DD8B-6745-8C1D-D893BC331A12}" type="pres">
      <dgm:prSet presAssocID="{BC1C7514-7CB6-7248-9638-779EF7A772E6}" presName="hierRoot2" presStyleCnt="0"/>
      <dgm:spPr/>
    </dgm:pt>
    <dgm:pt modelId="{51910C17-322F-2141-913E-13260B7EC70D}" type="pres">
      <dgm:prSet presAssocID="{BC1C7514-7CB6-7248-9638-779EF7A772E6}" presName="composite2" presStyleCnt="0"/>
      <dgm:spPr/>
    </dgm:pt>
    <dgm:pt modelId="{C031370F-7660-7A4A-96B1-A8015462363B}" type="pres">
      <dgm:prSet presAssocID="{BC1C7514-7CB6-7248-9638-779EF7A772E6}" presName="background2" presStyleLbl="node2" presStyleIdx="4" presStyleCnt="5"/>
      <dgm:spPr/>
    </dgm:pt>
    <dgm:pt modelId="{19BB9EDD-5F11-5448-9759-6A899D6FA5D0}" type="pres">
      <dgm:prSet presAssocID="{BC1C7514-7CB6-7248-9638-779EF7A772E6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5B0B9F-1F93-F94E-9831-8D92C31A3F48}" type="pres">
      <dgm:prSet presAssocID="{BC1C7514-7CB6-7248-9638-779EF7A772E6}" presName="hierChild3" presStyleCnt="0"/>
      <dgm:spPr/>
    </dgm:pt>
    <dgm:pt modelId="{0CE1F80D-8B63-7F4F-97A9-CC0DEF3CC0C3}" type="pres">
      <dgm:prSet presAssocID="{E1BC6FA3-BDFD-094D-9359-4AE6893F8DD8}" presName="Name17" presStyleLbl="parChTrans1D3" presStyleIdx="1" presStyleCnt="2"/>
      <dgm:spPr/>
      <dgm:t>
        <a:bodyPr/>
        <a:lstStyle/>
        <a:p>
          <a:endParaRPr lang="en-US"/>
        </a:p>
      </dgm:t>
    </dgm:pt>
    <dgm:pt modelId="{37A07A84-87B1-5E48-A015-AEB2347ABC66}" type="pres">
      <dgm:prSet presAssocID="{75A4A646-69F4-3F4E-A97E-F8EAC924F07C}" presName="hierRoot3" presStyleCnt="0"/>
      <dgm:spPr/>
    </dgm:pt>
    <dgm:pt modelId="{7019A1A9-2AD5-604C-911E-6509F6441293}" type="pres">
      <dgm:prSet presAssocID="{75A4A646-69F4-3F4E-A97E-F8EAC924F07C}" presName="composite3" presStyleCnt="0"/>
      <dgm:spPr/>
    </dgm:pt>
    <dgm:pt modelId="{3D71EB40-8017-164C-8482-DFB6C0C51D4B}" type="pres">
      <dgm:prSet presAssocID="{75A4A646-69F4-3F4E-A97E-F8EAC924F07C}" presName="background3" presStyleLbl="node3" presStyleIdx="1" presStyleCnt="2"/>
      <dgm:spPr/>
    </dgm:pt>
    <dgm:pt modelId="{AA123693-C68A-4B4E-A754-16D06062EA40}" type="pres">
      <dgm:prSet presAssocID="{75A4A646-69F4-3F4E-A97E-F8EAC924F07C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906E9A-25F9-9C4E-8815-61B905625494}" type="pres">
      <dgm:prSet presAssocID="{75A4A646-69F4-3F4E-A97E-F8EAC924F07C}" presName="hierChild4" presStyleCnt="0"/>
      <dgm:spPr/>
    </dgm:pt>
  </dgm:ptLst>
  <dgm:cxnLst>
    <dgm:cxn modelId="{E3B17C6D-6CF9-3D48-A40E-64ECEC464A76}" type="presOf" srcId="{CF39315B-4195-7147-958D-A1BCBD732047}" destId="{25D4486F-C8F8-E945-ACF7-7E565B77B76E}" srcOrd="0" destOrd="0" presId="urn:microsoft.com/office/officeart/2005/8/layout/hierarchy1"/>
    <dgm:cxn modelId="{3D995A8E-D462-2D4F-9C74-F79D156A905D}" srcId="{BC1C7514-7CB6-7248-9638-779EF7A772E6}" destId="{75A4A646-69F4-3F4E-A97E-F8EAC924F07C}" srcOrd="0" destOrd="0" parTransId="{E1BC6FA3-BDFD-094D-9359-4AE6893F8DD8}" sibTransId="{83D75753-CBCF-4B45-97E9-4252D8C3D239}"/>
    <dgm:cxn modelId="{97502118-D869-0846-8CCC-903BA461CC28}" srcId="{85487597-95CF-1A48-80D9-362DD99F4ED5}" destId="{BC4A0746-C801-A34F-BC35-4A4888454C16}" srcOrd="3" destOrd="0" parTransId="{F97B984A-457D-E44E-B3D1-8AFA14EFE0AD}" sibTransId="{6881A90A-DC91-0240-A63C-CED158E8BF12}"/>
    <dgm:cxn modelId="{D1B36403-15AD-1743-9590-B52780CB3249}" type="presOf" srcId="{F97B984A-457D-E44E-B3D1-8AFA14EFE0AD}" destId="{44EEC24D-51B3-A742-9A25-B0C5CF45C0F8}" srcOrd="0" destOrd="0" presId="urn:microsoft.com/office/officeart/2005/8/layout/hierarchy1"/>
    <dgm:cxn modelId="{87CB4D61-3194-A741-B9C1-1490C7D200C3}" type="presOf" srcId="{75A4A646-69F4-3F4E-A97E-F8EAC924F07C}" destId="{AA123693-C68A-4B4E-A754-16D06062EA40}" srcOrd="0" destOrd="0" presId="urn:microsoft.com/office/officeart/2005/8/layout/hierarchy1"/>
    <dgm:cxn modelId="{3BFA0760-A2A9-5740-A1A9-3F6AC061AC12}" type="presOf" srcId="{85487597-95CF-1A48-80D9-362DD99F4ED5}" destId="{8CC534FF-4802-684B-96DF-5BDD03EC18CC}" srcOrd="0" destOrd="0" presId="urn:microsoft.com/office/officeart/2005/8/layout/hierarchy1"/>
    <dgm:cxn modelId="{3D1EB40A-12E4-AA44-BA3D-77E416878548}" srcId="{85487597-95CF-1A48-80D9-362DD99F4ED5}" destId="{5A96D18E-0240-2041-A013-6E7506DD2778}" srcOrd="2" destOrd="0" parTransId="{D57F4268-7E98-F34D-8157-88DEDC23C5FE}" sibTransId="{7729B172-C669-DA4B-8210-FE2DB485549B}"/>
    <dgm:cxn modelId="{FCE868ED-730A-1B49-BADA-789A4BD30DF7}" srcId="{85487597-95CF-1A48-80D9-362DD99F4ED5}" destId="{BEFC096B-D3D5-BE4C-A8C9-7E09254B534A}" srcOrd="0" destOrd="0" parTransId="{F183EAAE-E55E-454D-AAB8-C44B782313F5}" sibTransId="{2B32797E-0FCD-6747-93FE-09DABEDE4739}"/>
    <dgm:cxn modelId="{270AC368-7B73-024C-B891-DBB90EF870F4}" type="presOf" srcId="{4033D178-9947-514E-A329-46427AAC452A}" destId="{16310C70-1D8D-2244-A0BC-BC32EAE685A1}" srcOrd="0" destOrd="0" presId="urn:microsoft.com/office/officeart/2005/8/layout/hierarchy1"/>
    <dgm:cxn modelId="{5128EB9C-3642-EB45-8DF4-A9BF01A0C58A}" type="presOf" srcId="{BC1C7514-7CB6-7248-9638-779EF7A772E6}" destId="{19BB9EDD-5F11-5448-9759-6A899D6FA5D0}" srcOrd="0" destOrd="0" presId="urn:microsoft.com/office/officeart/2005/8/layout/hierarchy1"/>
    <dgm:cxn modelId="{592AB45F-F79C-5640-A45B-4F432348A1E5}" type="presOf" srcId="{D57F4268-7E98-F34D-8157-88DEDC23C5FE}" destId="{778065A2-F2B1-B74F-9105-61837471CF8F}" srcOrd="0" destOrd="0" presId="urn:microsoft.com/office/officeart/2005/8/layout/hierarchy1"/>
    <dgm:cxn modelId="{AE0F1B7D-CFFD-EB4E-BD6C-7F6DBE902952}" srcId="{BEFC096B-D3D5-BE4C-A8C9-7E09254B534A}" destId="{40BE57CE-3118-9148-9E68-7B7A4339ED06}" srcOrd="0" destOrd="0" parTransId="{C07E3DF1-6D50-204B-9CE8-BC58A8FE3B22}" sibTransId="{CBF464E2-82EB-8240-9276-6EFA514A5666}"/>
    <dgm:cxn modelId="{0C771400-AFF2-7747-9587-0E8234CCFF64}" type="presOf" srcId="{40BE57CE-3118-9148-9E68-7B7A4339ED06}" destId="{1FB6DC56-B3B3-6941-A4D1-4BAFEAB50A0C}" srcOrd="0" destOrd="0" presId="urn:microsoft.com/office/officeart/2005/8/layout/hierarchy1"/>
    <dgm:cxn modelId="{B9A449EF-D298-C345-85BC-434CE4FAF83B}" srcId="{85487597-95CF-1A48-80D9-362DD99F4ED5}" destId="{BC1C7514-7CB6-7248-9638-779EF7A772E6}" srcOrd="4" destOrd="0" parTransId="{BEEBCC34-8AF8-874E-8605-C608ADCA0F90}" sibTransId="{3C4EC780-CAAE-4246-9805-13C0C1EA56A4}"/>
    <dgm:cxn modelId="{30B4DC0C-E22F-5643-A7F8-A811BDC972D7}" type="presOf" srcId="{BEFC096B-D3D5-BE4C-A8C9-7E09254B534A}" destId="{1BFE3AB3-3028-CB4A-95E6-1E75F251E3F4}" srcOrd="0" destOrd="0" presId="urn:microsoft.com/office/officeart/2005/8/layout/hierarchy1"/>
    <dgm:cxn modelId="{62579E75-005F-0C48-99D5-588B1F943013}" type="presOf" srcId="{D64EA7A2-BD89-6A4B-97E1-FD2C97DE890B}" destId="{829E6985-090D-D74C-AE6E-7CA4FA436FF7}" srcOrd="0" destOrd="0" presId="urn:microsoft.com/office/officeart/2005/8/layout/hierarchy1"/>
    <dgm:cxn modelId="{15FFADF1-87B3-D94F-AEBD-344528F09CC8}" type="presOf" srcId="{E1BC6FA3-BDFD-094D-9359-4AE6893F8DD8}" destId="{0CE1F80D-8B63-7F4F-97A9-CC0DEF3CC0C3}" srcOrd="0" destOrd="0" presId="urn:microsoft.com/office/officeart/2005/8/layout/hierarchy1"/>
    <dgm:cxn modelId="{D348B7EA-CBAD-5341-9C06-8A33F37667B1}" srcId="{D64EA7A2-BD89-6A4B-97E1-FD2C97DE890B}" destId="{85487597-95CF-1A48-80D9-362DD99F4ED5}" srcOrd="0" destOrd="0" parTransId="{5953E1EE-4694-2C4E-9043-8E642E5D1DF4}" sibTransId="{60432123-DDA4-C74F-9FD9-318746275B31}"/>
    <dgm:cxn modelId="{0AD6BA46-2E5B-0B49-8641-D92128EF744D}" srcId="{85487597-95CF-1A48-80D9-362DD99F4ED5}" destId="{4033D178-9947-514E-A329-46427AAC452A}" srcOrd="1" destOrd="0" parTransId="{CF39315B-4195-7147-958D-A1BCBD732047}" sibTransId="{A6ACDEBF-6E0E-CC45-9F72-DDBAE8410CC6}"/>
    <dgm:cxn modelId="{BE6953E0-5062-8841-9FEE-7BBEF0EAA1C5}" type="presOf" srcId="{F183EAAE-E55E-454D-AAB8-C44B782313F5}" destId="{91B64294-26C7-544B-AB70-ACA3D774C370}" srcOrd="0" destOrd="0" presId="urn:microsoft.com/office/officeart/2005/8/layout/hierarchy1"/>
    <dgm:cxn modelId="{D4B655C7-2492-144D-80CE-91ABCAD56726}" type="presOf" srcId="{C07E3DF1-6D50-204B-9CE8-BC58A8FE3B22}" destId="{75E64CCB-8FE8-1442-B84B-20323CB34324}" srcOrd="0" destOrd="0" presId="urn:microsoft.com/office/officeart/2005/8/layout/hierarchy1"/>
    <dgm:cxn modelId="{FA5CE030-CFEF-A94B-B822-4924401728FA}" type="presOf" srcId="{5A96D18E-0240-2041-A013-6E7506DD2778}" destId="{22F7AF2F-DCF7-DC4D-BCF8-5EB734C1E176}" srcOrd="0" destOrd="0" presId="urn:microsoft.com/office/officeart/2005/8/layout/hierarchy1"/>
    <dgm:cxn modelId="{2153FAC7-8BB3-6344-A9E7-8C7D877016A8}" type="presOf" srcId="{BC4A0746-C801-A34F-BC35-4A4888454C16}" destId="{F3CB3BFE-2CA6-0E47-9A4E-7807C277B66F}" srcOrd="0" destOrd="0" presId="urn:microsoft.com/office/officeart/2005/8/layout/hierarchy1"/>
    <dgm:cxn modelId="{C3DA0481-6894-504E-AB58-4630C7D510D9}" type="presOf" srcId="{BEEBCC34-8AF8-874E-8605-C608ADCA0F90}" destId="{6B2BC864-B710-494F-B844-21C75C1BF413}" srcOrd="0" destOrd="0" presId="urn:microsoft.com/office/officeart/2005/8/layout/hierarchy1"/>
    <dgm:cxn modelId="{0CA0758E-D000-F64D-A1DD-1410438AEF53}" type="presParOf" srcId="{829E6985-090D-D74C-AE6E-7CA4FA436FF7}" destId="{D70B052D-8C8E-F244-AA18-1BFA9370D7CD}" srcOrd="0" destOrd="0" presId="urn:microsoft.com/office/officeart/2005/8/layout/hierarchy1"/>
    <dgm:cxn modelId="{C378704D-93B2-444D-A087-98D162DADEF1}" type="presParOf" srcId="{D70B052D-8C8E-F244-AA18-1BFA9370D7CD}" destId="{FCE7E089-02D2-CE4A-B863-C01D2CF622FC}" srcOrd="0" destOrd="0" presId="urn:microsoft.com/office/officeart/2005/8/layout/hierarchy1"/>
    <dgm:cxn modelId="{9040719B-5FF6-C041-8FE4-2DA639259193}" type="presParOf" srcId="{FCE7E089-02D2-CE4A-B863-C01D2CF622FC}" destId="{70737F5E-D68F-1949-AD5F-32E615654AE7}" srcOrd="0" destOrd="0" presId="urn:microsoft.com/office/officeart/2005/8/layout/hierarchy1"/>
    <dgm:cxn modelId="{FDB3083B-3168-924F-A2A2-CC8E495519BF}" type="presParOf" srcId="{FCE7E089-02D2-CE4A-B863-C01D2CF622FC}" destId="{8CC534FF-4802-684B-96DF-5BDD03EC18CC}" srcOrd="1" destOrd="0" presId="urn:microsoft.com/office/officeart/2005/8/layout/hierarchy1"/>
    <dgm:cxn modelId="{2D794402-9346-1740-AD6E-D743027C2756}" type="presParOf" srcId="{D70B052D-8C8E-F244-AA18-1BFA9370D7CD}" destId="{9871C3A4-7ABC-6B4F-B9B1-A02FCB17F90B}" srcOrd="1" destOrd="0" presId="urn:microsoft.com/office/officeart/2005/8/layout/hierarchy1"/>
    <dgm:cxn modelId="{B0C67D2D-9117-FE43-A1CF-9757D78447AB}" type="presParOf" srcId="{9871C3A4-7ABC-6B4F-B9B1-A02FCB17F90B}" destId="{91B64294-26C7-544B-AB70-ACA3D774C370}" srcOrd="0" destOrd="0" presId="urn:microsoft.com/office/officeart/2005/8/layout/hierarchy1"/>
    <dgm:cxn modelId="{D2934ECE-825C-F544-845F-2072B9CDB8C8}" type="presParOf" srcId="{9871C3A4-7ABC-6B4F-B9B1-A02FCB17F90B}" destId="{7A1CF870-98BF-3C47-9D36-AB6F9A54FCD2}" srcOrd="1" destOrd="0" presId="urn:microsoft.com/office/officeart/2005/8/layout/hierarchy1"/>
    <dgm:cxn modelId="{92909EAD-DB2E-3A4B-A615-553A3F986035}" type="presParOf" srcId="{7A1CF870-98BF-3C47-9D36-AB6F9A54FCD2}" destId="{BCE211FB-74A2-4E43-AE7D-BB6AFDDEEB0C}" srcOrd="0" destOrd="0" presId="urn:microsoft.com/office/officeart/2005/8/layout/hierarchy1"/>
    <dgm:cxn modelId="{2C453AC1-7739-1E41-8317-9974C9D08320}" type="presParOf" srcId="{BCE211FB-74A2-4E43-AE7D-BB6AFDDEEB0C}" destId="{DDBE79B8-8FBE-2B42-A189-61B535C1EAF0}" srcOrd="0" destOrd="0" presId="urn:microsoft.com/office/officeart/2005/8/layout/hierarchy1"/>
    <dgm:cxn modelId="{D9C949E1-67F8-2E47-AE03-EEC2DE64625C}" type="presParOf" srcId="{BCE211FB-74A2-4E43-AE7D-BB6AFDDEEB0C}" destId="{1BFE3AB3-3028-CB4A-95E6-1E75F251E3F4}" srcOrd="1" destOrd="0" presId="urn:microsoft.com/office/officeart/2005/8/layout/hierarchy1"/>
    <dgm:cxn modelId="{4C198684-5DF6-EA4B-8C93-01237FB635F5}" type="presParOf" srcId="{7A1CF870-98BF-3C47-9D36-AB6F9A54FCD2}" destId="{D90EF1DF-7CEB-5041-88B1-9EDF3C794808}" srcOrd="1" destOrd="0" presId="urn:microsoft.com/office/officeart/2005/8/layout/hierarchy1"/>
    <dgm:cxn modelId="{D2441DDD-7BB1-2747-B794-8EB47932D8F6}" type="presParOf" srcId="{D90EF1DF-7CEB-5041-88B1-9EDF3C794808}" destId="{75E64CCB-8FE8-1442-B84B-20323CB34324}" srcOrd="0" destOrd="0" presId="urn:microsoft.com/office/officeart/2005/8/layout/hierarchy1"/>
    <dgm:cxn modelId="{3E730659-5FDA-6245-852F-AACBF0558F96}" type="presParOf" srcId="{D90EF1DF-7CEB-5041-88B1-9EDF3C794808}" destId="{F316D85F-C173-FF43-B40D-E214943D97AF}" srcOrd="1" destOrd="0" presId="urn:microsoft.com/office/officeart/2005/8/layout/hierarchy1"/>
    <dgm:cxn modelId="{7F606B57-AD22-7649-9513-35296F477633}" type="presParOf" srcId="{F316D85F-C173-FF43-B40D-E214943D97AF}" destId="{A9298E65-D3CC-8E44-8BF5-E4B2A9DD9944}" srcOrd="0" destOrd="0" presId="urn:microsoft.com/office/officeart/2005/8/layout/hierarchy1"/>
    <dgm:cxn modelId="{D5CE67ED-0C0B-264E-8C9D-D26ECF58F25E}" type="presParOf" srcId="{A9298E65-D3CC-8E44-8BF5-E4B2A9DD9944}" destId="{A9DFC163-C91A-3A4F-82CD-F8C250E9813D}" srcOrd="0" destOrd="0" presId="urn:microsoft.com/office/officeart/2005/8/layout/hierarchy1"/>
    <dgm:cxn modelId="{5DCA14D4-425D-7146-81BE-D8E5A37FAE9F}" type="presParOf" srcId="{A9298E65-D3CC-8E44-8BF5-E4B2A9DD9944}" destId="{1FB6DC56-B3B3-6941-A4D1-4BAFEAB50A0C}" srcOrd="1" destOrd="0" presId="urn:microsoft.com/office/officeart/2005/8/layout/hierarchy1"/>
    <dgm:cxn modelId="{E9B70049-616C-C942-9087-2A212633F9AF}" type="presParOf" srcId="{F316D85F-C173-FF43-B40D-E214943D97AF}" destId="{3D260867-2FFB-2B4F-80DE-0B346D19222D}" srcOrd="1" destOrd="0" presId="urn:microsoft.com/office/officeart/2005/8/layout/hierarchy1"/>
    <dgm:cxn modelId="{5CF3E8E9-F60B-FB4E-BBFD-B3257DA19178}" type="presParOf" srcId="{9871C3A4-7ABC-6B4F-B9B1-A02FCB17F90B}" destId="{25D4486F-C8F8-E945-ACF7-7E565B77B76E}" srcOrd="2" destOrd="0" presId="urn:microsoft.com/office/officeart/2005/8/layout/hierarchy1"/>
    <dgm:cxn modelId="{AB417D46-32C6-8C45-997D-F512554F37F4}" type="presParOf" srcId="{9871C3A4-7ABC-6B4F-B9B1-A02FCB17F90B}" destId="{BF32B9BD-E192-A743-A0F6-7F67598F935B}" srcOrd="3" destOrd="0" presId="urn:microsoft.com/office/officeart/2005/8/layout/hierarchy1"/>
    <dgm:cxn modelId="{0589B852-025A-C144-B4C9-47EF32E84758}" type="presParOf" srcId="{BF32B9BD-E192-A743-A0F6-7F67598F935B}" destId="{A5E4989E-E990-774A-9772-FAF511C5A2D2}" srcOrd="0" destOrd="0" presId="urn:microsoft.com/office/officeart/2005/8/layout/hierarchy1"/>
    <dgm:cxn modelId="{EAEA9FA6-452D-274D-A3D7-37CAC90ED172}" type="presParOf" srcId="{A5E4989E-E990-774A-9772-FAF511C5A2D2}" destId="{58FB076F-1CA1-2A4E-8124-9DF7FABB18EF}" srcOrd="0" destOrd="0" presId="urn:microsoft.com/office/officeart/2005/8/layout/hierarchy1"/>
    <dgm:cxn modelId="{E35935A7-8B9E-2C44-B7F9-FB024614A8A1}" type="presParOf" srcId="{A5E4989E-E990-774A-9772-FAF511C5A2D2}" destId="{16310C70-1D8D-2244-A0BC-BC32EAE685A1}" srcOrd="1" destOrd="0" presId="urn:microsoft.com/office/officeart/2005/8/layout/hierarchy1"/>
    <dgm:cxn modelId="{28F040C1-4674-994B-8B71-7642242F4B79}" type="presParOf" srcId="{BF32B9BD-E192-A743-A0F6-7F67598F935B}" destId="{FED704DC-EA2A-3A44-A494-E1CDF5694929}" srcOrd="1" destOrd="0" presId="urn:microsoft.com/office/officeart/2005/8/layout/hierarchy1"/>
    <dgm:cxn modelId="{442FFCC2-A2E5-DC45-A8ED-53C89185FE04}" type="presParOf" srcId="{9871C3A4-7ABC-6B4F-B9B1-A02FCB17F90B}" destId="{778065A2-F2B1-B74F-9105-61837471CF8F}" srcOrd="4" destOrd="0" presId="urn:microsoft.com/office/officeart/2005/8/layout/hierarchy1"/>
    <dgm:cxn modelId="{BD9F5F77-2E24-9840-AC06-A12E6A95BEF9}" type="presParOf" srcId="{9871C3A4-7ABC-6B4F-B9B1-A02FCB17F90B}" destId="{40727CD6-383D-7C4E-8927-1B879AE03EA2}" srcOrd="5" destOrd="0" presId="urn:microsoft.com/office/officeart/2005/8/layout/hierarchy1"/>
    <dgm:cxn modelId="{85EF59DA-E486-FD4D-BAA8-27494146587E}" type="presParOf" srcId="{40727CD6-383D-7C4E-8927-1B879AE03EA2}" destId="{0DEAF4C5-C0EA-184F-B066-5498A669FE32}" srcOrd="0" destOrd="0" presId="urn:microsoft.com/office/officeart/2005/8/layout/hierarchy1"/>
    <dgm:cxn modelId="{3F85A582-FE0D-2448-AC34-87C9FABD5230}" type="presParOf" srcId="{0DEAF4C5-C0EA-184F-B066-5498A669FE32}" destId="{8787EE4B-D726-4242-9ED5-98C0459AD45A}" srcOrd="0" destOrd="0" presId="urn:microsoft.com/office/officeart/2005/8/layout/hierarchy1"/>
    <dgm:cxn modelId="{A2EA1614-101C-7946-B0E2-02200F3BD302}" type="presParOf" srcId="{0DEAF4C5-C0EA-184F-B066-5498A669FE32}" destId="{22F7AF2F-DCF7-DC4D-BCF8-5EB734C1E176}" srcOrd="1" destOrd="0" presId="urn:microsoft.com/office/officeart/2005/8/layout/hierarchy1"/>
    <dgm:cxn modelId="{9C554B6B-76B1-D143-98F3-92AF43CF5654}" type="presParOf" srcId="{40727CD6-383D-7C4E-8927-1B879AE03EA2}" destId="{A5CB4C79-A8B2-8741-B41B-F68CC938130C}" srcOrd="1" destOrd="0" presId="urn:microsoft.com/office/officeart/2005/8/layout/hierarchy1"/>
    <dgm:cxn modelId="{6AA0F065-8E33-1A40-B53A-D131F46E11F0}" type="presParOf" srcId="{9871C3A4-7ABC-6B4F-B9B1-A02FCB17F90B}" destId="{44EEC24D-51B3-A742-9A25-B0C5CF45C0F8}" srcOrd="6" destOrd="0" presId="urn:microsoft.com/office/officeart/2005/8/layout/hierarchy1"/>
    <dgm:cxn modelId="{BB6522FB-7B3D-2643-A0EF-0F3A672B2087}" type="presParOf" srcId="{9871C3A4-7ABC-6B4F-B9B1-A02FCB17F90B}" destId="{AC7F100A-F404-354C-B18D-132C44343A90}" srcOrd="7" destOrd="0" presId="urn:microsoft.com/office/officeart/2005/8/layout/hierarchy1"/>
    <dgm:cxn modelId="{D1D410A6-4AE4-904C-965D-C8A24CF2D6D1}" type="presParOf" srcId="{AC7F100A-F404-354C-B18D-132C44343A90}" destId="{E5F43A50-FA03-3849-9F0F-8D94ED934E6D}" srcOrd="0" destOrd="0" presId="urn:microsoft.com/office/officeart/2005/8/layout/hierarchy1"/>
    <dgm:cxn modelId="{32D70B85-04DF-2F42-9B0B-B4D09D91A98F}" type="presParOf" srcId="{E5F43A50-FA03-3849-9F0F-8D94ED934E6D}" destId="{130937A7-E5AC-2D46-A2C5-C371E4116E64}" srcOrd="0" destOrd="0" presId="urn:microsoft.com/office/officeart/2005/8/layout/hierarchy1"/>
    <dgm:cxn modelId="{3DFD5F3B-4F31-9148-9657-B943E7E5ED0A}" type="presParOf" srcId="{E5F43A50-FA03-3849-9F0F-8D94ED934E6D}" destId="{F3CB3BFE-2CA6-0E47-9A4E-7807C277B66F}" srcOrd="1" destOrd="0" presId="urn:microsoft.com/office/officeart/2005/8/layout/hierarchy1"/>
    <dgm:cxn modelId="{D351A094-374E-8A43-90DC-3DF0C385A300}" type="presParOf" srcId="{AC7F100A-F404-354C-B18D-132C44343A90}" destId="{8461DFBC-6FE1-9642-BDD8-2BB5911D40B2}" srcOrd="1" destOrd="0" presId="urn:microsoft.com/office/officeart/2005/8/layout/hierarchy1"/>
    <dgm:cxn modelId="{9043DA4F-E8CE-8542-8C9D-D4F81590EB8A}" type="presParOf" srcId="{9871C3A4-7ABC-6B4F-B9B1-A02FCB17F90B}" destId="{6B2BC864-B710-494F-B844-21C75C1BF413}" srcOrd="8" destOrd="0" presId="urn:microsoft.com/office/officeart/2005/8/layout/hierarchy1"/>
    <dgm:cxn modelId="{F83F6B7D-4577-514D-A755-569FD25B4C64}" type="presParOf" srcId="{9871C3A4-7ABC-6B4F-B9B1-A02FCB17F90B}" destId="{7E46356C-DD8B-6745-8C1D-D893BC331A12}" srcOrd="9" destOrd="0" presId="urn:microsoft.com/office/officeart/2005/8/layout/hierarchy1"/>
    <dgm:cxn modelId="{53F43474-E6FE-0A4B-AEB2-2ADA2ABA63EF}" type="presParOf" srcId="{7E46356C-DD8B-6745-8C1D-D893BC331A12}" destId="{51910C17-322F-2141-913E-13260B7EC70D}" srcOrd="0" destOrd="0" presId="urn:microsoft.com/office/officeart/2005/8/layout/hierarchy1"/>
    <dgm:cxn modelId="{7F4BE84E-187B-D341-8F39-ECA83D1ABA83}" type="presParOf" srcId="{51910C17-322F-2141-913E-13260B7EC70D}" destId="{C031370F-7660-7A4A-96B1-A8015462363B}" srcOrd="0" destOrd="0" presId="urn:microsoft.com/office/officeart/2005/8/layout/hierarchy1"/>
    <dgm:cxn modelId="{CA5C46D4-5AF4-184C-92D6-B25E3985E598}" type="presParOf" srcId="{51910C17-322F-2141-913E-13260B7EC70D}" destId="{19BB9EDD-5F11-5448-9759-6A899D6FA5D0}" srcOrd="1" destOrd="0" presId="urn:microsoft.com/office/officeart/2005/8/layout/hierarchy1"/>
    <dgm:cxn modelId="{65AD3E90-F69D-F740-AEAC-960F97E7B20D}" type="presParOf" srcId="{7E46356C-DD8B-6745-8C1D-D893BC331A12}" destId="{BD5B0B9F-1F93-F94E-9831-8D92C31A3F48}" srcOrd="1" destOrd="0" presId="urn:microsoft.com/office/officeart/2005/8/layout/hierarchy1"/>
    <dgm:cxn modelId="{AED89E56-ED42-6E40-8AD6-E69771D09459}" type="presParOf" srcId="{BD5B0B9F-1F93-F94E-9831-8D92C31A3F48}" destId="{0CE1F80D-8B63-7F4F-97A9-CC0DEF3CC0C3}" srcOrd="0" destOrd="0" presId="urn:microsoft.com/office/officeart/2005/8/layout/hierarchy1"/>
    <dgm:cxn modelId="{7F428C29-4B1E-EB48-A226-9B512402044D}" type="presParOf" srcId="{BD5B0B9F-1F93-F94E-9831-8D92C31A3F48}" destId="{37A07A84-87B1-5E48-A015-AEB2347ABC66}" srcOrd="1" destOrd="0" presId="urn:microsoft.com/office/officeart/2005/8/layout/hierarchy1"/>
    <dgm:cxn modelId="{EF1357C5-E941-0947-9E9D-6312D2F44727}" type="presParOf" srcId="{37A07A84-87B1-5E48-A015-AEB2347ABC66}" destId="{7019A1A9-2AD5-604C-911E-6509F6441293}" srcOrd="0" destOrd="0" presId="urn:microsoft.com/office/officeart/2005/8/layout/hierarchy1"/>
    <dgm:cxn modelId="{31B4C216-7C74-5746-80FA-77D2821C1D59}" type="presParOf" srcId="{7019A1A9-2AD5-604C-911E-6509F6441293}" destId="{3D71EB40-8017-164C-8482-DFB6C0C51D4B}" srcOrd="0" destOrd="0" presId="urn:microsoft.com/office/officeart/2005/8/layout/hierarchy1"/>
    <dgm:cxn modelId="{96DB8883-F877-F647-97E1-4890D3266419}" type="presParOf" srcId="{7019A1A9-2AD5-604C-911E-6509F6441293}" destId="{AA123693-C68A-4B4E-A754-16D06062EA40}" srcOrd="1" destOrd="0" presId="urn:microsoft.com/office/officeart/2005/8/layout/hierarchy1"/>
    <dgm:cxn modelId="{213116F9-BFD3-A240-B5F6-B4D288FE2237}" type="presParOf" srcId="{37A07A84-87B1-5E48-A015-AEB2347ABC66}" destId="{A5906E9A-25F9-9C4E-8815-61B9056254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1F80D-8B63-7F4F-97A9-CC0DEF3CC0C3}">
      <dsp:nvSpPr>
        <dsp:cNvPr id="0" name=""/>
        <dsp:cNvSpPr/>
      </dsp:nvSpPr>
      <dsp:spPr>
        <a:xfrm>
          <a:off x="5439084" y="2288873"/>
          <a:ext cx="91440" cy="2894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9441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BC864-B710-494F-B844-21C75C1BF413}">
      <dsp:nvSpPr>
        <dsp:cNvPr id="0" name=""/>
        <dsp:cNvSpPr/>
      </dsp:nvSpPr>
      <dsp:spPr>
        <a:xfrm>
          <a:off x="2992710" y="1367471"/>
          <a:ext cx="2492094" cy="289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245"/>
              </a:lnTo>
              <a:lnTo>
                <a:pt x="2492094" y="197245"/>
              </a:lnTo>
              <a:lnTo>
                <a:pt x="2492094" y="28944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EC24D-51B3-A742-9A25-B0C5CF45C0F8}">
      <dsp:nvSpPr>
        <dsp:cNvPr id="0" name=""/>
        <dsp:cNvSpPr/>
      </dsp:nvSpPr>
      <dsp:spPr>
        <a:xfrm>
          <a:off x="2992710" y="1367471"/>
          <a:ext cx="810967" cy="1161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566"/>
              </a:lnTo>
              <a:lnTo>
                <a:pt x="810967" y="1069566"/>
              </a:lnTo>
              <a:lnTo>
                <a:pt x="810967" y="116176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8065A2-F2B1-B74F-9105-61837471CF8F}">
      <dsp:nvSpPr>
        <dsp:cNvPr id="0" name=""/>
        <dsp:cNvSpPr/>
      </dsp:nvSpPr>
      <dsp:spPr>
        <a:xfrm>
          <a:off x="2243836" y="1367471"/>
          <a:ext cx="748873" cy="1130707"/>
        </a:xfrm>
        <a:custGeom>
          <a:avLst/>
          <a:gdLst/>
          <a:ahLst/>
          <a:cxnLst/>
          <a:rect l="0" t="0" r="0" b="0"/>
          <a:pathLst>
            <a:path>
              <a:moveTo>
                <a:pt x="748873" y="0"/>
              </a:moveTo>
              <a:lnTo>
                <a:pt x="748873" y="1038511"/>
              </a:lnTo>
              <a:lnTo>
                <a:pt x="0" y="1038511"/>
              </a:lnTo>
              <a:lnTo>
                <a:pt x="0" y="1130707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4486F-C8F8-E945-ACF7-7E565B77B76E}">
      <dsp:nvSpPr>
        <dsp:cNvPr id="0" name=""/>
        <dsp:cNvSpPr/>
      </dsp:nvSpPr>
      <dsp:spPr>
        <a:xfrm>
          <a:off x="2889862" y="1367471"/>
          <a:ext cx="91440" cy="258203"/>
        </a:xfrm>
        <a:custGeom>
          <a:avLst/>
          <a:gdLst/>
          <a:ahLst/>
          <a:cxnLst/>
          <a:rect l="0" t="0" r="0" b="0"/>
          <a:pathLst>
            <a:path>
              <a:moveTo>
                <a:pt x="102847" y="0"/>
              </a:moveTo>
              <a:lnTo>
                <a:pt x="102847" y="166008"/>
              </a:lnTo>
              <a:lnTo>
                <a:pt x="45720" y="166008"/>
              </a:lnTo>
              <a:lnTo>
                <a:pt x="45720" y="258203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E64CCB-8FE8-1442-B84B-20323CB34324}">
      <dsp:nvSpPr>
        <dsp:cNvPr id="0" name=""/>
        <dsp:cNvSpPr/>
      </dsp:nvSpPr>
      <dsp:spPr>
        <a:xfrm>
          <a:off x="341307" y="2244225"/>
          <a:ext cx="91440" cy="2529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977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B64294-26C7-544B-AB70-ACA3D774C370}">
      <dsp:nvSpPr>
        <dsp:cNvPr id="0" name=""/>
        <dsp:cNvSpPr/>
      </dsp:nvSpPr>
      <dsp:spPr>
        <a:xfrm>
          <a:off x="387027" y="1367471"/>
          <a:ext cx="2605682" cy="231629"/>
        </a:xfrm>
        <a:custGeom>
          <a:avLst/>
          <a:gdLst/>
          <a:ahLst/>
          <a:cxnLst/>
          <a:rect l="0" t="0" r="0" b="0"/>
          <a:pathLst>
            <a:path>
              <a:moveTo>
                <a:pt x="2605682" y="0"/>
              </a:moveTo>
              <a:lnTo>
                <a:pt x="2605682" y="139434"/>
              </a:lnTo>
              <a:lnTo>
                <a:pt x="0" y="139434"/>
              </a:lnTo>
              <a:lnTo>
                <a:pt x="0" y="231629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37F5E-D68F-1949-AD5F-32E615654AE7}">
      <dsp:nvSpPr>
        <dsp:cNvPr id="0" name=""/>
        <dsp:cNvSpPr/>
      </dsp:nvSpPr>
      <dsp:spPr>
        <a:xfrm>
          <a:off x="2495103" y="735510"/>
          <a:ext cx="995213" cy="631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C534FF-4802-684B-96DF-5BDD03EC18CC}">
      <dsp:nvSpPr>
        <dsp:cNvPr id="0" name=""/>
        <dsp:cNvSpPr/>
      </dsp:nvSpPr>
      <dsp:spPr>
        <a:xfrm>
          <a:off x="2605682" y="840560"/>
          <a:ext cx="995213" cy="6319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Intermolecular forces</a:t>
          </a:r>
          <a:endParaRPr lang="en-US" sz="1100" kern="1200" dirty="0"/>
        </a:p>
      </dsp:txBody>
      <dsp:txXfrm>
        <a:off x="2624191" y="859069"/>
        <a:ext cx="958195" cy="594942"/>
      </dsp:txXfrm>
    </dsp:sp>
    <dsp:sp modelId="{DDBE79B8-8FBE-2B42-A189-61B535C1EAF0}">
      <dsp:nvSpPr>
        <dsp:cNvPr id="0" name=""/>
        <dsp:cNvSpPr/>
      </dsp:nvSpPr>
      <dsp:spPr>
        <a:xfrm>
          <a:off x="-110579" y="1599100"/>
          <a:ext cx="995213" cy="6451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FE3AB3-3028-CB4A-95E6-1E75F251E3F4}">
      <dsp:nvSpPr>
        <dsp:cNvPr id="0" name=""/>
        <dsp:cNvSpPr/>
      </dsp:nvSpPr>
      <dsp:spPr>
        <a:xfrm>
          <a:off x="0" y="1704151"/>
          <a:ext cx="995213" cy="645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Ionic Crystal</a:t>
          </a:r>
          <a:endParaRPr lang="en-US" sz="1100" kern="1200" dirty="0"/>
        </a:p>
      </dsp:txBody>
      <dsp:txXfrm>
        <a:off x="18895" y="1723046"/>
        <a:ext cx="957423" cy="607334"/>
      </dsp:txXfrm>
    </dsp:sp>
    <dsp:sp modelId="{A9DFC163-C91A-3A4F-82CD-F8C250E9813D}">
      <dsp:nvSpPr>
        <dsp:cNvPr id="0" name=""/>
        <dsp:cNvSpPr/>
      </dsp:nvSpPr>
      <dsp:spPr>
        <a:xfrm>
          <a:off x="-110579" y="2497202"/>
          <a:ext cx="995213" cy="631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5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B6DC56-B3B3-6941-A4D1-4BAFEAB50A0C}">
      <dsp:nvSpPr>
        <dsp:cNvPr id="0" name=""/>
        <dsp:cNvSpPr/>
      </dsp:nvSpPr>
      <dsp:spPr>
        <a:xfrm>
          <a:off x="0" y="2602252"/>
          <a:ext cx="995213" cy="6319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molecule/ion attraction</a:t>
          </a:r>
          <a:endParaRPr lang="en-US" sz="1100" kern="1200" dirty="0"/>
        </a:p>
      </dsp:txBody>
      <dsp:txXfrm>
        <a:off x="18509" y="2620761"/>
        <a:ext cx="958195" cy="594942"/>
      </dsp:txXfrm>
    </dsp:sp>
    <dsp:sp modelId="{58FB076F-1CA1-2A4E-8124-9DF7FABB18EF}">
      <dsp:nvSpPr>
        <dsp:cNvPr id="0" name=""/>
        <dsp:cNvSpPr/>
      </dsp:nvSpPr>
      <dsp:spPr>
        <a:xfrm>
          <a:off x="2378626" y="1625674"/>
          <a:ext cx="1113912" cy="631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310C70-1D8D-2244-A0BC-BC32EAE685A1}">
      <dsp:nvSpPr>
        <dsp:cNvPr id="0" name=""/>
        <dsp:cNvSpPr/>
      </dsp:nvSpPr>
      <dsp:spPr>
        <a:xfrm>
          <a:off x="2489205" y="1730725"/>
          <a:ext cx="1113912" cy="6319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Polar molecules</a:t>
          </a:r>
          <a:endParaRPr lang="en-US" sz="1100" kern="1200" dirty="0"/>
        </a:p>
      </dsp:txBody>
      <dsp:txXfrm>
        <a:off x="2507714" y="1749234"/>
        <a:ext cx="1076894" cy="594942"/>
      </dsp:txXfrm>
    </dsp:sp>
    <dsp:sp modelId="{8787EE4B-D726-4242-9ED5-98C0459AD45A}">
      <dsp:nvSpPr>
        <dsp:cNvPr id="0" name=""/>
        <dsp:cNvSpPr/>
      </dsp:nvSpPr>
      <dsp:spPr>
        <a:xfrm>
          <a:off x="1746230" y="2498178"/>
          <a:ext cx="995213" cy="9218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F7AF2F-DCF7-DC4D-BCF8-5EB734C1E176}">
      <dsp:nvSpPr>
        <dsp:cNvPr id="0" name=""/>
        <dsp:cNvSpPr/>
      </dsp:nvSpPr>
      <dsp:spPr>
        <a:xfrm>
          <a:off x="1856809" y="2603229"/>
          <a:ext cx="995213" cy="9218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Hydrogen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bonds</a:t>
          </a:r>
          <a:endParaRPr lang="en-US" sz="1100" kern="1200" dirty="0"/>
        </a:p>
      </dsp:txBody>
      <dsp:txXfrm>
        <a:off x="1883808" y="2630228"/>
        <a:ext cx="941215" cy="867805"/>
      </dsp:txXfrm>
    </dsp:sp>
    <dsp:sp modelId="{130937A7-E5AC-2D46-A2C5-C371E4116E64}">
      <dsp:nvSpPr>
        <dsp:cNvPr id="0" name=""/>
        <dsp:cNvSpPr/>
      </dsp:nvSpPr>
      <dsp:spPr>
        <a:xfrm>
          <a:off x="3306070" y="2529233"/>
          <a:ext cx="995213" cy="8618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CB3BFE-2CA6-0E47-9A4E-7807C277B66F}">
      <dsp:nvSpPr>
        <dsp:cNvPr id="0" name=""/>
        <dsp:cNvSpPr/>
      </dsp:nvSpPr>
      <dsp:spPr>
        <a:xfrm>
          <a:off x="3416649" y="2634283"/>
          <a:ext cx="995213" cy="861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Dipole/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Dippse</a:t>
          </a:r>
          <a:r>
            <a:rPr lang="en-US" sz="1100" kern="1200" dirty="0" smtClean="0"/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Attration</a:t>
          </a:r>
          <a:endParaRPr lang="en-US" sz="1100" kern="1200" dirty="0"/>
        </a:p>
      </dsp:txBody>
      <dsp:txXfrm>
        <a:off x="3441891" y="2659525"/>
        <a:ext cx="944729" cy="811327"/>
      </dsp:txXfrm>
    </dsp:sp>
    <dsp:sp modelId="{C031370F-7660-7A4A-96B1-A8015462363B}">
      <dsp:nvSpPr>
        <dsp:cNvPr id="0" name=""/>
        <dsp:cNvSpPr/>
      </dsp:nvSpPr>
      <dsp:spPr>
        <a:xfrm>
          <a:off x="4987197" y="1656912"/>
          <a:ext cx="995213" cy="631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BB9EDD-5F11-5448-9759-6A899D6FA5D0}">
      <dsp:nvSpPr>
        <dsp:cNvPr id="0" name=""/>
        <dsp:cNvSpPr/>
      </dsp:nvSpPr>
      <dsp:spPr>
        <a:xfrm>
          <a:off x="5097776" y="1761962"/>
          <a:ext cx="995213" cy="6319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Nonpolar molecules</a:t>
          </a:r>
          <a:endParaRPr lang="en-US" sz="1100" kern="1200" dirty="0"/>
        </a:p>
      </dsp:txBody>
      <dsp:txXfrm>
        <a:off x="5116285" y="1780471"/>
        <a:ext cx="958195" cy="594942"/>
      </dsp:txXfrm>
    </dsp:sp>
    <dsp:sp modelId="{3D71EB40-8017-164C-8482-DFB6C0C51D4B}">
      <dsp:nvSpPr>
        <dsp:cNvPr id="0" name=""/>
        <dsp:cNvSpPr/>
      </dsp:nvSpPr>
      <dsp:spPr>
        <a:xfrm>
          <a:off x="4987197" y="2578314"/>
          <a:ext cx="995213" cy="6319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5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123693-C68A-4B4E-A754-16D06062EA40}">
      <dsp:nvSpPr>
        <dsp:cNvPr id="0" name=""/>
        <dsp:cNvSpPr/>
      </dsp:nvSpPr>
      <dsp:spPr>
        <a:xfrm>
          <a:off x="5097776" y="2683364"/>
          <a:ext cx="995213" cy="6319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Van der Waals forces</a:t>
          </a:r>
          <a:endParaRPr lang="en-US" sz="1100" kern="1200" dirty="0"/>
        </a:p>
      </dsp:txBody>
      <dsp:txXfrm>
        <a:off x="5116285" y="2701873"/>
        <a:ext cx="958195" cy="594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2E04694-19CE-874A-AA1C-FFA8115DB23F}" type="datetimeFigureOut">
              <a:rPr lang="en-US" smtClean="0"/>
              <a:t>12/8/23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BE33F4D-32B5-9B4A-848E-151C582E38E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Solids liquids and Gasses</a:t>
            </a:r>
            <a:endParaRPr lang="en-US" sz="5400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934" y="3088123"/>
            <a:ext cx="5414710" cy="304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9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How many grams of water can be heated from 10</a:t>
            </a:r>
            <a:r>
              <a:rPr lang="en-US" baseline="30000" dirty="0" smtClean="0"/>
              <a:t>o</a:t>
            </a:r>
            <a:r>
              <a:rPr lang="en-US" dirty="0" smtClean="0"/>
              <a:t> to 50</a:t>
            </a:r>
            <a:r>
              <a:rPr lang="en-US" baseline="30000" dirty="0" smtClean="0"/>
              <a:t>o</a:t>
            </a:r>
            <a:r>
              <a:rPr lang="en-US" dirty="0" smtClean="0"/>
              <a:t> by the addition of 400 j?</a:t>
            </a:r>
          </a:p>
          <a:p>
            <a:pPr marL="82296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2.  How much energy is needed to raise the temperature of 10 grams of water from 15</a:t>
            </a:r>
            <a:r>
              <a:rPr lang="en-US" baseline="30000" dirty="0" smtClean="0"/>
              <a:t>o</a:t>
            </a:r>
            <a:r>
              <a:rPr lang="en-US" dirty="0" smtClean="0"/>
              <a:t> to 30</a:t>
            </a:r>
            <a:r>
              <a:rPr lang="en-US" baseline="30000" dirty="0" smtClean="0"/>
              <a:t>o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45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cause a phase change, energy must either be added or removed from a substance.  (heat of fusion/heat of vaporization)</a:t>
            </a:r>
          </a:p>
          <a:p>
            <a:r>
              <a:rPr lang="en-US" dirty="0" smtClean="0"/>
              <a:t>This energy is used to overcome </a:t>
            </a:r>
            <a:r>
              <a:rPr lang="en-US" b="1" dirty="0" smtClean="0"/>
              <a:t>intermolecular</a:t>
            </a:r>
            <a:r>
              <a:rPr lang="en-US" dirty="0" smtClean="0"/>
              <a:t> forces</a:t>
            </a:r>
          </a:p>
        </p:txBody>
      </p:sp>
    </p:spTree>
    <p:extLst>
      <p:ext uri="{BB962C8B-B14F-4D97-AF65-F5344CB8AC3E}">
        <p14:creationId xmlns:p14="http://schemas.microsoft.com/office/powerpoint/2010/main" val="3919613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Intermolecular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err="1" smtClean="0"/>
              <a:t>ntramolecular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Intramolecular</a:t>
            </a:r>
            <a:r>
              <a:rPr lang="en-US" dirty="0" smtClean="0"/>
              <a:t> – involves electrons – holds 2 atoms together to make a molecule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Intermolecular – holds molecules together to form solids and liquids</a:t>
            </a:r>
          </a:p>
          <a:p>
            <a:endParaRPr lang="en-US" dirty="0"/>
          </a:p>
        </p:txBody>
      </p:sp>
      <p:pic>
        <p:nvPicPr>
          <p:cNvPr id="4" name="Picture 3" descr="images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625" y="5505643"/>
            <a:ext cx="2057400" cy="1295400"/>
          </a:xfrm>
          <a:prstGeom prst="rect">
            <a:avLst/>
          </a:prstGeom>
        </p:spPr>
      </p:pic>
      <p:pic>
        <p:nvPicPr>
          <p:cNvPr id="5" name="Picture 4" descr="images-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27" y="2896565"/>
            <a:ext cx="20574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31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2658073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0582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Melting/freezing point:  Temperature at which solid changes to liquid.</a:t>
            </a:r>
          </a:p>
          <a:p>
            <a:r>
              <a:rPr lang="en-US" dirty="0" smtClean="0"/>
              <a:t>Boiling Point:  Temperature at which liquid changes to gas. </a:t>
            </a:r>
          </a:p>
          <a:p>
            <a:pPr lvl="1"/>
            <a:r>
              <a:rPr lang="en-US" dirty="0"/>
              <a:t>Normal BP – measured at standard pressure – 101.3 </a:t>
            </a:r>
            <a:r>
              <a:rPr lang="en-US" dirty="0" err="1"/>
              <a:t>KPa</a:t>
            </a:r>
            <a:r>
              <a:rPr lang="en-US" dirty="0"/>
              <a:t> or 1 atm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temperature at which the vapor pressure is equal to the atmospheric pressure. </a:t>
            </a:r>
          </a:p>
        </p:txBody>
      </p:sp>
    </p:spTree>
    <p:extLst>
      <p:ext uri="{BB962C8B-B14F-4D97-AF65-F5344CB8AC3E}">
        <p14:creationId xmlns:p14="http://schemas.microsoft.com/office/powerpoint/2010/main" val="419805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Vapor Pressure: Pressure caused by gas molecules changing to </a:t>
            </a:r>
            <a:r>
              <a:rPr lang="en-US" dirty="0" smtClean="0"/>
              <a:t>vapor.  </a:t>
            </a:r>
          </a:p>
          <a:p>
            <a:r>
              <a:rPr lang="en-US" dirty="0" smtClean="0"/>
              <a:t>If you increase the atmospheric pressure, the temperature at which the substance boils increases.</a:t>
            </a:r>
          </a:p>
          <a:p>
            <a:pPr lvl="1"/>
            <a:r>
              <a:rPr lang="en-US" dirty="0" smtClean="0"/>
              <a:t>Table H gives the vapor pressure of 4 liquids at different temperatures – use to find boiling point.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394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551837"/>
            <a:ext cx="4572000" cy="175432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</p:txBody>
      </p:sp>
      <p:pic>
        <p:nvPicPr>
          <p:cNvPr id="6" name="Picture 5" descr="IMG_9965 (1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63" y="0"/>
            <a:ext cx="80785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13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Vaporization: phase change of a substance  from liquid to gas – when the substance is at it’s boiling point.  </a:t>
            </a:r>
          </a:p>
          <a:p>
            <a:pPr lvl="1"/>
            <a:r>
              <a:rPr lang="en-US" dirty="0" smtClean="0"/>
              <a:t>Boiling happens throughout the liquid</a:t>
            </a:r>
            <a:endParaRPr lang="en-US" dirty="0"/>
          </a:p>
          <a:p>
            <a:r>
              <a:rPr lang="en-US" dirty="0" smtClean="0"/>
              <a:t>Evaporation:  Phase change of a substance from liquid to gas – for a substance below it’s boiling point.  </a:t>
            </a:r>
          </a:p>
          <a:p>
            <a:pPr lvl="1"/>
            <a:r>
              <a:rPr lang="en-US" dirty="0" smtClean="0"/>
              <a:t>Evaporation happens only at the surface.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34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Factors which effect evaporation </a:t>
            </a:r>
            <a:r>
              <a:rPr lang="en-US" sz="3600" dirty="0" smtClean="0"/>
              <a:t>rate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Surface Area</a:t>
            </a:r>
          </a:p>
          <a:p>
            <a:r>
              <a:rPr lang="en-US" dirty="0" smtClean="0"/>
              <a:t>Temperature</a:t>
            </a:r>
          </a:p>
          <a:p>
            <a:r>
              <a:rPr lang="en-US" dirty="0" smtClean="0"/>
              <a:t>Air Currents/Air Movement – carries vapor molecules away</a:t>
            </a:r>
          </a:p>
          <a:p>
            <a:pPr lvl="1"/>
            <a:r>
              <a:rPr lang="en-US" dirty="0" smtClean="0"/>
              <a:t>Evaporative Cooling – As high kinetic energy molecules escape, KE   , therefore temp    .</a:t>
            </a:r>
          </a:p>
          <a:p>
            <a:r>
              <a:rPr lang="en-US" dirty="0" smtClean="0"/>
              <a:t>Pressure</a:t>
            </a:r>
          </a:p>
          <a:p>
            <a:r>
              <a:rPr lang="en-US" dirty="0" smtClean="0"/>
              <a:t>Strength of intermolecular forces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411719" y="4155926"/>
            <a:ext cx="0" cy="27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052637" y="4155926"/>
            <a:ext cx="0" cy="27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56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Sublimation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directly from solid to gas – no liquid phase.</a:t>
            </a:r>
          </a:p>
          <a:p>
            <a:r>
              <a:rPr lang="en-US" dirty="0" smtClean="0"/>
              <a:t>Molecules have high vapor pressure and weak intermolecular forces.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Dry ice (CO</a:t>
            </a:r>
            <a:r>
              <a:rPr lang="en-US" baseline="-25000" dirty="0" smtClean="0"/>
              <a:t>2(s)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Iodine (I</a:t>
            </a:r>
            <a:r>
              <a:rPr lang="en-US" baseline="-25000" dirty="0" smtClean="0"/>
              <a:t>2(s)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Napthaline</a:t>
            </a:r>
            <a:r>
              <a:rPr lang="en-US" dirty="0" smtClean="0"/>
              <a:t> (moth balls)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2240" y="3990204"/>
            <a:ext cx="23368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108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Solids:</a:t>
            </a:r>
          </a:p>
          <a:p>
            <a:pPr lvl="1"/>
            <a:r>
              <a:rPr lang="en-US" sz="3200" dirty="0" smtClean="0"/>
              <a:t>High density – particles are packed closely together</a:t>
            </a:r>
          </a:p>
          <a:p>
            <a:pPr lvl="1"/>
            <a:r>
              <a:rPr lang="en-US" sz="3200" dirty="0" smtClean="0"/>
              <a:t>Definite shape</a:t>
            </a:r>
          </a:p>
          <a:p>
            <a:pPr lvl="1"/>
            <a:r>
              <a:rPr lang="en-US" sz="3200" dirty="0" smtClean="0"/>
              <a:t>Definite volume</a:t>
            </a:r>
          </a:p>
          <a:p>
            <a:pPr lvl="1"/>
            <a:r>
              <a:rPr lang="en-US" sz="3200" dirty="0" smtClean="0"/>
              <a:t>May be crystalline or amorphous</a:t>
            </a:r>
            <a:endParaRPr lang="en-US" sz="3200" dirty="0"/>
          </a:p>
        </p:txBody>
      </p:sp>
      <p:pic>
        <p:nvPicPr>
          <p:cNvPr id="4" name="Picture 3" descr="images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924" y="4927600"/>
            <a:ext cx="2057400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933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6259" r="625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5359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7269" b="72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8786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explanation of observations – explains how something occurs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285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Kinetic Molecular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Explains how gasses behave</a:t>
            </a:r>
          </a:p>
          <a:p>
            <a:pPr lvl="1"/>
            <a:r>
              <a:rPr lang="en-US" dirty="0" smtClean="0"/>
              <a:t>All matter consists of tiny particles (atoms/molecules) in constant motion.</a:t>
            </a:r>
          </a:p>
          <a:p>
            <a:pPr lvl="1"/>
            <a:r>
              <a:rPr lang="en-US" dirty="0" smtClean="0"/>
              <a:t>Size of particles are negligible compared to the distance between them – considered to have 0 volume.</a:t>
            </a:r>
          </a:p>
          <a:p>
            <a:pPr lvl="1"/>
            <a:r>
              <a:rPr lang="en-US" dirty="0" smtClean="0"/>
              <a:t>Particles are so far apart they have no attraction for each other ( no IMF)</a:t>
            </a:r>
          </a:p>
          <a:p>
            <a:pPr lvl="1"/>
            <a:r>
              <a:rPr lang="en-US" dirty="0" smtClean="0"/>
              <a:t>Particles are in constant random straight line motion.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97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Behave as predicted by Kinetic Theory – can exactly predict Volumes/Temperature/ Pressure.</a:t>
            </a:r>
          </a:p>
          <a:p>
            <a:r>
              <a:rPr lang="en-US" dirty="0" smtClean="0"/>
              <a:t>Follow gas laws exactly.</a:t>
            </a:r>
          </a:p>
          <a:p>
            <a:r>
              <a:rPr lang="en-US" dirty="0" smtClean="0"/>
              <a:t>The particles have 0 volume and 0 attractive forces.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237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Deviates from predictions of kinetic theory (the particles have volume and attract each other).</a:t>
            </a:r>
          </a:p>
          <a:p>
            <a:r>
              <a:rPr lang="en-US" dirty="0" smtClean="0"/>
              <a:t>There are NO IDEAL GASSES, however, most behave close to ideal under most conditions of pressure and temperature.</a:t>
            </a:r>
          </a:p>
          <a:p>
            <a:r>
              <a:rPr lang="en-US" dirty="0" smtClean="0"/>
              <a:t>Gas laws predict volume, pressure, temperature.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81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like Ideal:</a:t>
            </a:r>
          </a:p>
          <a:p>
            <a:pPr lvl="1"/>
            <a:r>
              <a:rPr lang="en-US" dirty="0" smtClean="0"/>
              <a:t>High temperature</a:t>
            </a:r>
          </a:p>
          <a:p>
            <a:pPr lvl="1"/>
            <a:r>
              <a:rPr lang="en-US" dirty="0" smtClean="0"/>
              <a:t>Low pressure</a:t>
            </a:r>
          </a:p>
          <a:p>
            <a:pPr lvl="1"/>
            <a:r>
              <a:rPr lang="en-US" dirty="0" smtClean="0"/>
              <a:t>Small molecules (H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Least like Ideal: (most real)</a:t>
            </a:r>
          </a:p>
          <a:p>
            <a:pPr lvl="1"/>
            <a:r>
              <a:rPr lang="en-US" dirty="0" smtClean="0"/>
              <a:t>Low temperature</a:t>
            </a:r>
          </a:p>
          <a:p>
            <a:pPr lvl="1"/>
            <a:r>
              <a:rPr lang="en-US" dirty="0" smtClean="0"/>
              <a:t>High Pressure</a:t>
            </a:r>
          </a:p>
          <a:p>
            <a:pPr lvl="1"/>
            <a:r>
              <a:rPr lang="en-US" dirty="0" smtClean="0"/>
              <a:t>Small Molecules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869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Deviations From Ideal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low temperature – volume will be less than predicted</a:t>
            </a:r>
          </a:p>
          <a:p>
            <a:r>
              <a:rPr lang="en-US" dirty="0" smtClean="0"/>
              <a:t>High pressure – volume will be greater than predicted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44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of Gasses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 – Result of gas molecules hitting a surface.</a:t>
            </a:r>
          </a:p>
          <a:p>
            <a:r>
              <a:rPr lang="en-US" dirty="0" smtClean="0"/>
              <a:t>Units:  Atm., mmHg, </a:t>
            </a:r>
            <a:r>
              <a:rPr lang="en-US" dirty="0" err="1"/>
              <a:t>T</a:t>
            </a:r>
            <a:r>
              <a:rPr lang="en-US" dirty="0" err="1" smtClean="0"/>
              <a:t>orr</a:t>
            </a:r>
            <a:r>
              <a:rPr lang="en-US" dirty="0" smtClean="0"/>
              <a:t>, </a:t>
            </a:r>
            <a:r>
              <a:rPr lang="en-US" dirty="0" err="1" smtClean="0"/>
              <a:t>Kpa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Standard Pressure – 1 </a:t>
            </a:r>
            <a:r>
              <a:rPr lang="en-US" dirty="0" err="1" smtClean="0"/>
              <a:t>Atm</a:t>
            </a:r>
            <a:r>
              <a:rPr lang="en-US" dirty="0"/>
              <a:t> </a:t>
            </a:r>
            <a:r>
              <a:rPr lang="en-US" dirty="0" smtClean="0"/>
              <a:t>= 760 mmHg = 760 </a:t>
            </a:r>
            <a:r>
              <a:rPr lang="en-US" dirty="0" err="1" smtClean="0"/>
              <a:t>Torr</a:t>
            </a:r>
            <a:r>
              <a:rPr lang="en-US" dirty="0"/>
              <a:t> </a:t>
            </a:r>
            <a:r>
              <a:rPr lang="en-US" dirty="0" smtClean="0"/>
              <a:t>= 101.3 </a:t>
            </a:r>
            <a:r>
              <a:rPr lang="en-US" dirty="0" err="1" smtClean="0"/>
              <a:t>Kpa</a:t>
            </a:r>
            <a:r>
              <a:rPr lang="en-US" dirty="0" smtClean="0"/>
              <a:t>.</a:t>
            </a:r>
          </a:p>
          <a:p>
            <a:pPr marL="402336" lvl="1" indent="0">
              <a:buNone/>
            </a:pPr>
            <a:r>
              <a:rPr lang="en-US" dirty="0"/>
              <a:t>Examples</a:t>
            </a:r>
            <a:r>
              <a:rPr lang="en-US" dirty="0" smtClean="0"/>
              <a:t>:</a:t>
            </a:r>
          </a:p>
          <a:p>
            <a:pPr marL="402336" lvl="1" indent="0">
              <a:buNone/>
            </a:pPr>
            <a:r>
              <a:rPr lang="en-US" dirty="0"/>
              <a:t>	</a:t>
            </a:r>
            <a:r>
              <a:rPr lang="en-US" dirty="0" smtClean="0"/>
              <a:t>1.  200 </a:t>
            </a:r>
            <a:r>
              <a:rPr lang="en-US" dirty="0" err="1" smtClean="0"/>
              <a:t>Kpa</a:t>
            </a:r>
            <a:r>
              <a:rPr lang="en-US" dirty="0" smtClean="0"/>
              <a:t> = ? mmHg</a:t>
            </a:r>
          </a:p>
          <a:p>
            <a:pPr marL="402336" lvl="1" indent="0">
              <a:buNone/>
            </a:pPr>
            <a:r>
              <a:rPr lang="en-US" dirty="0"/>
              <a:t>	</a:t>
            </a:r>
            <a:r>
              <a:rPr lang="en-US" dirty="0" smtClean="0"/>
              <a:t>2.  4 </a:t>
            </a:r>
            <a:r>
              <a:rPr lang="en-US" dirty="0" err="1" smtClean="0"/>
              <a:t>atm</a:t>
            </a:r>
            <a:r>
              <a:rPr lang="en-US" dirty="0" smtClean="0"/>
              <a:t> = ? </a:t>
            </a:r>
            <a:r>
              <a:rPr lang="en-US" dirty="0" err="1" smtClean="0"/>
              <a:t>Kpa</a:t>
            </a:r>
            <a:endParaRPr lang="en-US" dirty="0" smtClean="0"/>
          </a:p>
          <a:p>
            <a:pPr marL="402336" lvl="1" indent="0">
              <a:buNone/>
            </a:pPr>
            <a:r>
              <a:rPr lang="en-US" dirty="0"/>
              <a:t>	</a:t>
            </a:r>
            <a:r>
              <a:rPr lang="en-US" dirty="0" smtClean="0"/>
              <a:t>3.  550 mmHg = ? Atm.</a:t>
            </a:r>
            <a:endParaRPr lang="en-US" dirty="0"/>
          </a:p>
          <a:p>
            <a:pPr marL="40233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12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Boyles Law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926278"/>
              </p:ext>
            </p:extLst>
          </p:nvPr>
        </p:nvGraphicFramePr>
        <p:xfrm>
          <a:off x="1435100" y="1447800"/>
          <a:ext cx="7499349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 X  Volume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Atm.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 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Atm.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r>
                        <a:rPr lang="en-US" baseline="0" dirty="0" smtClean="0"/>
                        <a:t> 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 Atm.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267 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Atm.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 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 Atm.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  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00512" y="5497944"/>
            <a:ext cx="28369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P</a:t>
            </a:r>
            <a:r>
              <a:rPr lang="en-US" sz="4400" baseline="-25000" dirty="0" smtClean="0"/>
              <a:t>1</a:t>
            </a:r>
            <a:r>
              <a:rPr lang="en-US" sz="4400" dirty="0" smtClean="0"/>
              <a:t>V</a:t>
            </a:r>
            <a:r>
              <a:rPr lang="en-US" sz="4400" baseline="-25000" dirty="0" smtClean="0"/>
              <a:t>1</a:t>
            </a:r>
            <a:r>
              <a:rPr lang="en-US" sz="4400" dirty="0" smtClean="0"/>
              <a:t> = P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V</a:t>
            </a:r>
            <a:r>
              <a:rPr lang="en-US" sz="4400" baseline="-25000" dirty="0" smtClean="0"/>
              <a:t>2</a:t>
            </a:r>
            <a:endParaRPr lang="en-US" sz="4400" baseline="-25000" dirty="0"/>
          </a:p>
        </p:txBody>
      </p:sp>
    </p:spTree>
    <p:extLst>
      <p:ext uri="{BB962C8B-B14F-4D97-AF65-F5344CB8AC3E}">
        <p14:creationId xmlns:p14="http://schemas.microsoft.com/office/powerpoint/2010/main" val="4218839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Liquids:</a:t>
            </a:r>
          </a:p>
          <a:p>
            <a:pPr lvl="1"/>
            <a:r>
              <a:rPr lang="en-US" sz="3200" dirty="0" smtClean="0"/>
              <a:t>Lower density than solids, but greater density than gas</a:t>
            </a:r>
          </a:p>
          <a:p>
            <a:pPr lvl="1"/>
            <a:r>
              <a:rPr lang="en-US" sz="3200" dirty="0" smtClean="0"/>
              <a:t>Indefinite shape – particles can move or change position relative to each other</a:t>
            </a:r>
          </a:p>
          <a:p>
            <a:pPr lvl="2"/>
            <a:r>
              <a:rPr lang="en-US" sz="3200" dirty="0" smtClean="0"/>
              <a:t>Takes the shape of its container</a:t>
            </a:r>
          </a:p>
          <a:p>
            <a:pPr lvl="1"/>
            <a:r>
              <a:rPr lang="en-US" sz="3200" dirty="0" smtClean="0"/>
              <a:t>Definite volume – not easily compressed</a:t>
            </a:r>
            <a:endParaRPr lang="en-US" sz="3200" dirty="0"/>
          </a:p>
        </p:txBody>
      </p:sp>
      <p:pic>
        <p:nvPicPr>
          <p:cNvPr id="4" name="Picture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615" y="274638"/>
            <a:ext cx="1594339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6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57045" y="191525"/>
            <a:ext cx="7499350" cy="1143000"/>
          </a:xfrm>
        </p:spPr>
        <p:txBody>
          <a:bodyPr/>
          <a:lstStyle/>
          <a:p>
            <a:r>
              <a:rPr lang="en-US" dirty="0" smtClean="0"/>
              <a:t>Boyles Law Graph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18337" y="1789357"/>
            <a:ext cx="43294" cy="40549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18337" y="5844271"/>
            <a:ext cx="6003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22243" y="6095442"/>
            <a:ext cx="990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Pressure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0970" y="2077963"/>
            <a:ext cx="27368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Volume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625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20 mL of gas at 101.3 </a:t>
            </a:r>
            <a:r>
              <a:rPr lang="en-US" dirty="0" err="1" smtClean="0"/>
              <a:t>Kpa</a:t>
            </a:r>
            <a:r>
              <a:rPr lang="en-US" dirty="0" smtClean="0"/>
              <a:t>.  If the pressure is increased to 150.0 </a:t>
            </a:r>
            <a:r>
              <a:rPr lang="en-US" dirty="0" err="1" smtClean="0"/>
              <a:t>Kpa</a:t>
            </a:r>
            <a:r>
              <a:rPr lang="en-US" dirty="0" smtClean="0"/>
              <a:t>, what is the new volume?</a:t>
            </a:r>
          </a:p>
          <a:p>
            <a:endParaRPr lang="en-US" dirty="0"/>
          </a:p>
          <a:p>
            <a:pPr lvl="1"/>
            <a:r>
              <a:rPr lang="en-US" sz="4000" dirty="0" smtClean="0"/>
              <a:t>P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V</a:t>
            </a:r>
            <a:r>
              <a:rPr lang="en-US" sz="4000" baseline="-25000" dirty="0" smtClean="0"/>
              <a:t>1</a:t>
            </a:r>
            <a:r>
              <a:rPr lang="en-US" sz="4000" dirty="0" smtClean="0"/>
              <a:t> = P</a:t>
            </a:r>
            <a:r>
              <a:rPr lang="en-US" sz="4000" baseline="-25000" dirty="0" smtClean="0"/>
              <a:t>2</a:t>
            </a:r>
            <a:r>
              <a:rPr lang="en-US" sz="4000" dirty="0"/>
              <a:t>V</a:t>
            </a:r>
            <a:r>
              <a:rPr lang="en-US" sz="4000" baseline="-25000" dirty="0" smtClean="0"/>
              <a:t>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246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641078"/>
              </p:ext>
            </p:extLst>
          </p:nvPr>
        </p:nvGraphicFramePr>
        <p:xfrm>
          <a:off x="1443125" y="1417638"/>
          <a:ext cx="6176875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075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Temp C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 /Temp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 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Volume /temp 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r>
                        <a:rPr lang="en-US" baseline="0" dirty="0" smtClean="0"/>
                        <a:t> 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114 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r>
                        <a:rPr lang="en-US" baseline="300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132 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167 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r>
                        <a:rPr lang="en-US" baseline="30000" dirty="0" smtClean="0"/>
                        <a:t>0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??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 Law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25637" y="439730"/>
            <a:ext cx="7808051" cy="4800600"/>
          </a:xfrm>
        </p:spPr>
        <p:txBody>
          <a:bodyPr/>
          <a:lstStyle/>
          <a:p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/T</a:t>
            </a:r>
            <a:r>
              <a:rPr lang="en-US" baseline="-25000" dirty="0" smtClean="0"/>
              <a:t>1</a:t>
            </a:r>
            <a:r>
              <a:rPr lang="en-US" dirty="0" smtClean="0"/>
              <a:t> = V</a:t>
            </a:r>
            <a:r>
              <a:rPr lang="en-US" baseline="-25000" dirty="0" smtClean="0"/>
              <a:t>2</a:t>
            </a:r>
            <a:r>
              <a:rPr lang="en-US" dirty="0" smtClean="0"/>
              <a:t>/T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607761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57045" y="191525"/>
            <a:ext cx="7499350" cy="1143000"/>
          </a:xfrm>
        </p:spPr>
        <p:txBody>
          <a:bodyPr/>
          <a:lstStyle/>
          <a:p>
            <a:r>
              <a:rPr lang="en-US" dirty="0" smtClean="0"/>
              <a:t>Charles Law Graph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818337" y="1789357"/>
            <a:ext cx="43294" cy="40549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18337" y="5844271"/>
            <a:ext cx="6003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70970" y="2077963"/>
            <a:ext cx="27368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Volume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9425" y="6277180"/>
            <a:ext cx="1434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Temperatiure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51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!00 mL of </a:t>
            </a:r>
            <a:r>
              <a:rPr lang="en-US" dirty="0" err="1" smtClean="0"/>
              <a:t>agas</a:t>
            </a:r>
            <a:r>
              <a:rPr lang="en-US" dirty="0" smtClean="0"/>
              <a:t> at 20</a:t>
            </a:r>
            <a:r>
              <a:rPr lang="en-US" baseline="30000" dirty="0" smtClean="0"/>
              <a:t>0</a:t>
            </a:r>
            <a:r>
              <a:rPr lang="en-US" dirty="0" smtClean="0"/>
              <a:t> C would expand to what volume at 40</a:t>
            </a:r>
            <a:r>
              <a:rPr lang="en-US" baseline="30000" dirty="0" smtClean="0"/>
              <a:t>0</a:t>
            </a:r>
            <a:r>
              <a:rPr lang="en-US" dirty="0" smtClean="0"/>
              <a:t>C?</a:t>
            </a:r>
          </a:p>
          <a:p>
            <a:endParaRPr lang="en-US" dirty="0"/>
          </a:p>
          <a:p>
            <a:pPr marL="82296" indent="0">
              <a:buNone/>
            </a:pP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/T</a:t>
            </a:r>
            <a:r>
              <a:rPr lang="en-US" baseline="-25000" dirty="0" smtClean="0"/>
              <a:t>1</a:t>
            </a:r>
            <a:r>
              <a:rPr lang="en-US" dirty="0" smtClean="0"/>
              <a:t>  =  V</a:t>
            </a:r>
            <a:r>
              <a:rPr lang="en-US" baseline="-25000" dirty="0" smtClean="0"/>
              <a:t>2</a:t>
            </a:r>
            <a:r>
              <a:rPr lang="en-US" dirty="0" smtClean="0"/>
              <a:t>/T</a:t>
            </a:r>
            <a:r>
              <a:rPr lang="en-US" baseline="-25000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49149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Boyles Law:  At constant temperature the volume of a sample of gas is inversely proportional to the pressure exerted on the gas. </a:t>
            </a:r>
          </a:p>
          <a:p>
            <a:pPr lvl="1"/>
            <a:r>
              <a:rPr lang="en-US" dirty="0" smtClean="0"/>
              <a:t>P x V = Constant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P</a:t>
            </a:r>
            <a:r>
              <a:rPr lang="en-US" baseline="-25000" dirty="0" smtClean="0"/>
              <a:t>2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Charles Law:  At constant pressure the volume of a sample of gas is directly proportional to the </a:t>
            </a:r>
            <a:r>
              <a:rPr lang="en-US" u="sng" dirty="0" smtClean="0"/>
              <a:t>kelvin</a:t>
            </a:r>
            <a:r>
              <a:rPr lang="en-US" dirty="0" smtClean="0"/>
              <a:t> temperature.</a:t>
            </a:r>
          </a:p>
          <a:p>
            <a:endParaRPr lang="en-US" dirty="0"/>
          </a:p>
          <a:p>
            <a:r>
              <a:rPr lang="en-US" dirty="0" smtClean="0"/>
              <a:t>V/T = constant</a:t>
            </a:r>
          </a:p>
          <a:p>
            <a:endParaRPr lang="en-US" dirty="0"/>
          </a:p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/T</a:t>
            </a:r>
            <a:r>
              <a:rPr lang="en-US" baseline="-25000" dirty="0" smtClean="0"/>
              <a:t>1</a:t>
            </a:r>
            <a:r>
              <a:rPr lang="en-US" dirty="0" smtClean="0"/>
              <a:t> = V</a:t>
            </a:r>
            <a:r>
              <a:rPr lang="en-US" baseline="-25000" dirty="0" smtClean="0"/>
              <a:t>2</a:t>
            </a:r>
            <a:r>
              <a:rPr lang="en-US" dirty="0" smtClean="0"/>
              <a:t>/T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497352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Combined Gas Law:  (table T)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/T</a:t>
            </a:r>
            <a:r>
              <a:rPr lang="en-US" baseline="-25000" dirty="0" smtClean="0"/>
              <a:t>1</a:t>
            </a:r>
            <a:r>
              <a:rPr lang="en-US" dirty="0" smtClean="0"/>
              <a:t> = P</a:t>
            </a:r>
            <a:r>
              <a:rPr lang="en-US" baseline="-25000" dirty="0" smtClean="0"/>
              <a:t>2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/T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Problem:  30mL of gas at STP is heated to 30</a:t>
            </a:r>
            <a:r>
              <a:rPr lang="en-US" baseline="30000" dirty="0" smtClean="0"/>
              <a:t>0</a:t>
            </a:r>
            <a:r>
              <a:rPr lang="en-US" dirty="0" smtClean="0"/>
              <a:t>C and placed in a container under 3 atm. Pressure.  What volume must the container have?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45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Avogadro’s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Equal volumes of different gasses at the same temperature and pressure contain the same number of molecules (same number of moles).</a:t>
            </a:r>
            <a:endParaRPr lang="en-US" dirty="0"/>
          </a:p>
        </p:txBody>
      </p:sp>
      <p:sp>
        <p:nvSpPr>
          <p:cNvPr id="4" name="Trapezoid 3"/>
          <p:cNvSpPr/>
          <p:nvPr/>
        </p:nvSpPr>
        <p:spPr>
          <a:xfrm>
            <a:off x="2150256" y="4314660"/>
            <a:ext cx="914400" cy="1216152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</a:t>
            </a:r>
            <a:endParaRPr lang="en-US" dirty="0"/>
          </a:p>
        </p:txBody>
      </p:sp>
      <p:sp>
        <p:nvSpPr>
          <p:cNvPr id="5" name="Trapezoid 4"/>
          <p:cNvSpPr/>
          <p:nvPr/>
        </p:nvSpPr>
        <p:spPr>
          <a:xfrm>
            <a:off x="3449068" y="4314660"/>
            <a:ext cx="914400" cy="1216152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NH3</a:t>
            </a:r>
            <a:endParaRPr lang="en-US" dirty="0"/>
          </a:p>
        </p:txBody>
      </p:sp>
      <p:sp>
        <p:nvSpPr>
          <p:cNvPr id="6" name="Trapezoid 5"/>
          <p:cNvSpPr/>
          <p:nvPr/>
        </p:nvSpPr>
        <p:spPr>
          <a:xfrm>
            <a:off x="4690156" y="4314660"/>
            <a:ext cx="914400" cy="1216152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7" name="Trapezoid 6"/>
          <p:cNvSpPr/>
          <p:nvPr/>
        </p:nvSpPr>
        <p:spPr>
          <a:xfrm>
            <a:off x="5945674" y="4314660"/>
            <a:ext cx="914400" cy="1216152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45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Avogadro’s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mole of molecules takes up 22.4 liters of space at STP.</a:t>
            </a:r>
          </a:p>
          <a:p>
            <a:r>
              <a:rPr lang="en-US" dirty="0" smtClean="0"/>
              <a:t>22.4 L = the molar volume.</a:t>
            </a:r>
          </a:p>
          <a:p>
            <a:r>
              <a:rPr lang="en-US" dirty="0" smtClean="0"/>
              <a:t>Volume is directly proportional to the number of moles.</a:t>
            </a:r>
          </a:p>
          <a:p>
            <a:endParaRPr lang="en-US" dirty="0"/>
          </a:p>
          <a:p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/n</a:t>
            </a:r>
            <a:r>
              <a:rPr lang="en-US" baseline="-25000" dirty="0" smtClean="0"/>
              <a:t>1</a:t>
            </a:r>
            <a:r>
              <a:rPr lang="en-US" dirty="0" smtClean="0"/>
              <a:t> = V</a:t>
            </a:r>
            <a:r>
              <a:rPr lang="en-US" baseline="-25000" dirty="0" smtClean="0"/>
              <a:t>2</a:t>
            </a:r>
            <a:r>
              <a:rPr lang="en-US" dirty="0" smtClean="0"/>
              <a:t>/n</a:t>
            </a:r>
            <a:r>
              <a:rPr lang="en-US" baseline="-25000" dirty="0" smtClean="0"/>
              <a:t>2</a:t>
            </a:r>
          </a:p>
          <a:p>
            <a:endParaRPr lang="en-US" baseline="-25000" dirty="0" smtClean="0"/>
          </a:p>
          <a:p>
            <a:pPr lvl="1"/>
            <a:r>
              <a:rPr lang="en-US" dirty="0" smtClean="0"/>
              <a:t>**n = number of moles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83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Gasses:</a:t>
            </a:r>
          </a:p>
          <a:p>
            <a:r>
              <a:rPr lang="en-US" dirty="0"/>
              <a:t> </a:t>
            </a:r>
            <a:r>
              <a:rPr lang="en-US" dirty="0" smtClean="0"/>
              <a:t>Low density – particles far apart</a:t>
            </a:r>
          </a:p>
          <a:p>
            <a:r>
              <a:rPr lang="en-US" dirty="0" smtClean="0"/>
              <a:t>Indefinite shape</a:t>
            </a:r>
          </a:p>
          <a:p>
            <a:r>
              <a:rPr lang="en-US" dirty="0" smtClean="0"/>
              <a:t>Indefinite volume</a:t>
            </a:r>
          </a:p>
          <a:p>
            <a:pPr lvl="1"/>
            <a:r>
              <a:rPr lang="en-US" sz="3200" dirty="0" smtClean="0"/>
              <a:t>Will expand to fill container</a:t>
            </a:r>
          </a:p>
          <a:p>
            <a:pPr lvl="1"/>
            <a:endParaRPr lang="en-US" sz="3200" dirty="0"/>
          </a:p>
          <a:p>
            <a:pPr marL="402336" lvl="1" indent="0">
              <a:buNone/>
            </a:pPr>
            <a:r>
              <a:rPr lang="en-US" sz="3200" dirty="0" smtClean="0"/>
              <a:t>**In order for a substance to change phase you must overcome the intermolecular forces.</a:t>
            </a:r>
            <a:endParaRPr lang="en-US" sz="3200" dirty="0"/>
          </a:p>
        </p:txBody>
      </p:sp>
      <p:pic>
        <p:nvPicPr>
          <p:cNvPr id="4" name="Picture 3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180" y="0"/>
            <a:ext cx="1514819" cy="283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40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Grahm’s</a:t>
            </a:r>
            <a:r>
              <a:rPr lang="en-US" dirty="0" smtClean="0"/>
              <a:t> Law of 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**Assuming the same temperature and pressure – the rate of diffusion of a gas is inversely proportional to the square root of the mass of it’s particles.</a:t>
            </a:r>
          </a:p>
          <a:p>
            <a:r>
              <a:rPr lang="en-US" dirty="0" smtClean="0"/>
              <a:t>OR – the bigger it is, the slower it moves!</a:t>
            </a:r>
          </a:p>
          <a:p>
            <a:r>
              <a:rPr lang="en-US" dirty="0" smtClean="0"/>
              <a:t>Mass (or density)    Rate 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935487" y="4069345"/>
            <a:ext cx="14431" cy="3896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6176574" y="4069345"/>
            <a:ext cx="1" cy="3896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647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7862" y="2828339"/>
            <a:ext cx="5642619" cy="8658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D4EBF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437" y="2943781"/>
            <a:ext cx="779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HCl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74694" y="2917848"/>
            <a:ext cx="846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NH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088286" y="2251127"/>
            <a:ext cx="447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4994645" y="2236696"/>
            <a:ext cx="44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7561974" y="2222266"/>
            <a:ext cx="51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</a:t>
            </a:r>
            <a:endParaRPr lang="en-US" sz="360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</a:t>
            </a:r>
            <a:r>
              <a:rPr lang="en-US" dirty="0" err="1" smtClean="0"/>
              <a:t>HCl</a:t>
            </a:r>
            <a:r>
              <a:rPr lang="en-US" dirty="0" smtClean="0"/>
              <a:t> 					NH</a:t>
            </a:r>
            <a:r>
              <a:rPr lang="en-US" baseline="-25000" dirty="0" smtClean="0"/>
              <a:t>3</a:t>
            </a:r>
            <a:endParaRPr lang="en-US" dirty="0" smtClean="0"/>
          </a:p>
          <a:p>
            <a:endParaRPr lang="en-US" baseline="-25000" dirty="0"/>
          </a:p>
          <a:p>
            <a:r>
              <a:rPr lang="en-US" baseline="-25000" dirty="0" smtClean="0"/>
              <a:t>  </a:t>
            </a:r>
            <a:r>
              <a:rPr lang="en-US" dirty="0" smtClean="0"/>
              <a:t>1 + 35 = 36                        14 + 3 = 17</a:t>
            </a:r>
            <a:endParaRPr lang="en-US" baseline="-250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078102" y="5050605"/>
            <a:ext cx="259760" cy="375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857387" y="5050605"/>
            <a:ext cx="0" cy="375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912568" y="5050605"/>
            <a:ext cx="187606" cy="375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561974" y="5050605"/>
            <a:ext cx="101019" cy="375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912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Dalton’s law of Partial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mixture of gasses in a container, the total pressure exerted is the sum of the pressure each would exert alone.</a:t>
            </a:r>
          </a:p>
          <a:p>
            <a:r>
              <a:rPr lang="en-US" dirty="0" err="1" smtClean="0"/>
              <a:t>P</a:t>
            </a:r>
            <a:r>
              <a:rPr lang="en-US" baseline="-25000" dirty="0" err="1" smtClean="0"/>
              <a:t>total</a:t>
            </a:r>
            <a:r>
              <a:rPr lang="en-US" dirty="0" smtClean="0"/>
              <a:t> = P</a:t>
            </a:r>
            <a:r>
              <a:rPr lang="en-US" baseline="-25000" dirty="0" smtClean="0"/>
              <a:t>1</a:t>
            </a:r>
            <a:r>
              <a:rPr lang="en-US" dirty="0" smtClean="0"/>
              <a:t> + P</a:t>
            </a:r>
            <a:r>
              <a:rPr lang="en-US" baseline="-25000" dirty="0" smtClean="0"/>
              <a:t>2</a:t>
            </a:r>
            <a:r>
              <a:rPr lang="en-US" dirty="0" smtClean="0"/>
              <a:t> +P</a:t>
            </a:r>
            <a:r>
              <a:rPr lang="en-US" baseline="-25000" dirty="0" smtClean="0"/>
              <a:t>3</a:t>
            </a:r>
            <a:endParaRPr lang="en-US" dirty="0" smtClean="0"/>
          </a:p>
          <a:p>
            <a:endParaRPr lang="en-US" baseline="-25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32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Each gas exerts pressure according to it’s mole ratio:</a:t>
            </a:r>
          </a:p>
          <a:p>
            <a:endParaRPr lang="en-US" dirty="0" smtClean="0"/>
          </a:p>
          <a:p>
            <a:endParaRPr lang="en-US" dirty="0"/>
          </a:p>
          <a:p>
            <a:pPr marL="82296" indent="0">
              <a:buNone/>
            </a:pPr>
            <a:r>
              <a:rPr lang="en-US" dirty="0" smtClean="0"/>
              <a:t>If the total pressure in the above container  = 30 atm., what is the partial pressure of each gas?</a:t>
            </a:r>
          </a:p>
          <a:p>
            <a:pPr marL="82296" indent="0">
              <a:buNone/>
            </a:pPr>
            <a:r>
              <a:rPr lang="en-US" dirty="0" smtClean="0"/>
              <a:t>Let X = pressure of one mole</a:t>
            </a:r>
            <a:r>
              <a:rPr lang="is-IS" dirty="0" smtClean="0"/>
              <a:t>…..</a:t>
            </a:r>
          </a:p>
          <a:p>
            <a:pPr marL="82296" indent="0">
              <a:buNone/>
            </a:pPr>
            <a:r>
              <a:rPr lang="is-IS" dirty="0" smtClean="0"/>
              <a:t>2X + 3X + 5X  = 30 atm.    10X = 30 atm.</a:t>
            </a:r>
          </a:p>
          <a:p>
            <a:pPr marL="82296" indent="0">
              <a:buNone/>
            </a:pPr>
            <a:r>
              <a:rPr lang="is-IS" dirty="0" smtClean="0"/>
              <a:t>X = 3 atm. </a:t>
            </a:r>
          </a:p>
          <a:p>
            <a:pPr marL="82296" indent="0">
              <a:buNone/>
            </a:pPr>
            <a:r>
              <a:rPr lang="is-IS" dirty="0" smtClean="0"/>
              <a:t>He = 6 atm,  H</a:t>
            </a:r>
            <a:r>
              <a:rPr lang="is-IS" baseline="-25000" dirty="0" smtClean="0"/>
              <a:t>2</a:t>
            </a:r>
            <a:r>
              <a:rPr lang="is-IS" dirty="0" smtClean="0"/>
              <a:t> = 9 atm, NH</a:t>
            </a:r>
            <a:r>
              <a:rPr lang="is-IS" baseline="-25000" dirty="0" smtClean="0"/>
              <a:t>3</a:t>
            </a:r>
            <a:r>
              <a:rPr lang="is-IS" dirty="0" smtClean="0"/>
              <a:t> = 15 atm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63331" y="2049103"/>
            <a:ext cx="1645162" cy="10389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2He    3H</a:t>
            </a:r>
            <a:r>
              <a:rPr lang="en-US" baseline="-25000" dirty="0" smtClean="0"/>
              <a:t>2</a:t>
            </a:r>
            <a:r>
              <a:rPr lang="en-US" dirty="0" smtClean="0"/>
              <a:t>    5NH</a:t>
            </a:r>
            <a:r>
              <a:rPr lang="en-US" baseline="-25000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822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mixture of gasses is 78% N</a:t>
            </a:r>
            <a:r>
              <a:rPr lang="en-US" baseline="-25000" dirty="0" smtClean="0"/>
              <a:t>2</a:t>
            </a:r>
            <a:r>
              <a:rPr lang="en-US" dirty="0" smtClean="0"/>
              <a:t> and 22% O</a:t>
            </a:r>
            <a:r>
              <a:rPr lang="en-US" baseline="-25000" dirty="0" smtClean="0"/>
              <a:t>2</a:t>
            </a:r>
            <a:r>
              <a:rPr lang="en-US" dirty="0" smtClean="0"/>
              <a:t>.  The total pressure is 1.12 atm.  What are the partial pressures of each gas?</a:t>
            </a:r>
          </a:p>
          <a:p>
            <a:endParaRPr lang="en-US" dirty="0"/>
          </a:p>
          <a:p>
            <a:r>
              <a:rPr lang="en-US" dirty="0" smtClean="0"/>
              <a:t>P</a:t>
            </a:r>
            <a:r>
              <a:rPr lang="en-US" baseline="-25000" dirty="0" smtClean="0"/>
              <a:t>N2</a:t>
            </a:r>
            <a:r>
              <a:rPr lang="en-US" dirty="0" smtClean="0"/>
              <a:t> -- 1.12 X .78 = .87 atm.</a:t>
            </a:r>
          </a:p>
          <a:p>
            <a:endParaRPr lang="en-US" dirty="0"/>
          </a:p>
          <a:p>
            <a:r>
              <a:rPr lang="en-US" dirty="0" smtClean="0"/>
              <a:t>P</a:t>
            </a:r>
            <a:r>
              <a:rPr lang="en-US" baseline="-25000" dirty="0" smtClean="0"/>
              <a:t>O2</a:t>
            </a:r>
            <a:r>
              <a:rPr lang="en-US" dirty="0" smtClean="0"/>
              <a:t> –1.12 X .22 = .25 atm.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75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and Cooling Curve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15170" y="1532437"/>
            <a:ext cx="0" cy="41969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5170" y="5729381"/>
            <a:ext cx="66953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615170" y="4031275"/>
            <a:ext cx="1559950" cy="16981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75120" y="4031275"/>
            <a:ext cx="11181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293314" y="2540256"/>
            <a:ext cx="1767023" cy="14910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60337" y="2540256"/>
            <a:ext cx="12286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288971" y="1270128"/>
            <a:ext cx="1021560" cy="1270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26291" y="4887231"/>
            <a:ext cx="619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solid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1"/>
          </p:cNvCxnSpPr>
          <p:nvPr/>
        </p:nvCxnSpPr>
        <p:spPr>
          <a:xfrm flipH="1" flipV="1">
            <a:off x="2360633" y="4887231"/>
            <a:ext cx="165658" cy="18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63362" y="3299571"/>
            <a:ext cx="684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liquid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006824" y="2029443"/>
            <a:ext cx="470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gas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flipH="1" flipV="1">
            <a:off x="5301070" y="3202931"/>
            <a:ext cx="262292" cy="2813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6" idx="1"/>
          </p:cNvCxnSpPr>
          <p:nvPr/>
        </p:nvCxnSpPr>
        <p:spPr>
          <a:xfrm flipH="1" flipV="1">
            <a:off x="7703117" y="2029443"/>
            <a:ext cx="303707" cy="184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09461" y="3668903"/>
            <a:ext cx="1789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Melting/fusion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175120" y="3484237"/>
            <a:ext cx="9801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175120" y="423836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freezing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3175120" y="4238361"/>
            <a:ext cx="9156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060337" y="189138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Vaporization/</a:t>
            </a:r>
          </a:p>
          <a:p>
            <a:r>
              <a:rPr lang="en-US" dirty="0" err="1" smtClean="0"/>
              <a:t>Evaporizaton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248353" y="1891386"/>
            <a:ext cx="104061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248353" y="2705925"/>
            <a:ext cx="1492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Condensation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6248353" y="2705925"/>
            <a:ext cx="12405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159609" y="2537717"/>
            <a:ext cx="2759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918877" y="6046913"/>
            <a:ext cx="412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(addition of energy at constant rate)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919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Fusion – same as melting</a:t>
            </a:r>
          </a:p>
          <a:p>
            <a:r>
              <a:rPr lang="en-US" u="sng" dirty="0" smtClean="0"/>
              <a:t>Heat of Fusion (</a:t>
            </a:r>
            <a:r>
              <a:rPr lang="en-US" u="sng" dirty="0" err="1" smtClean="0"/>
              <a:t>H</a:t>
            </a:r>
            <a:r>
              <a:rPr lang="en-US" u="sng" baseline="-25000" dirty="0" err="1" smtClean="0"/>
              <a:t>f</a:t>
            </a:r>
            <a:r>
              <a:rPr lang="en-US" u="sng" dirty="0"/>
              <a:t>)</a:t>
            </a:r>
            <a:r>
              <a:rPr lang="en-US" dirty="0" smtClean="0"/>
              <a:t>– amount of energy needed to melt a solid at its melting point.</a:t>
            </a:r>
          </a:p>
          <a:p>
            <a:pPr lvl="1"/>
            <a:r>
              <a:rPr lang="en-US" dirty="0" smtClean="0"/>
              <a:t>For water – 334 joules/gram</a:t>
            </a:r>
          </a:p>
          <a:p>
            <a:r>
              <a:rPr lang="en-US" u="sng" dirty="0" smtClean="0"/>
              <a:t>Heat of Vaporization (</a:t>
            </a:r>
            <a:r>
              <a:rPr lang="en-US" u="sng" dirty="0" err="1" smtClean="0"/>
              <a:t>H</a:t>
            </a:r>
            <a:r>
              <a:rPr lang="en-US" u="sng" baseline="-25000" dirty="0" err="1" smtClean="0"/>
              <a:t>v</a:t>
            </a:r>
            <a:r>
              <a:rPr lang="en-US" u="sng" dirty="0" smtClean="0"/>
              <a:t>)</a:t>
            </a:r>
            <a:r>
              <a:rPr lang="en-US" dirty="0" smtClean="0"/>
              <a:t>- </a:t>
            </a:r>
            <a:r>
              <a:rPr lang="en-US" dirty="0"/>
              <a:t>amount of energy needed to </a:t>
            </a:r>
            <a:r>
              <a:rPr lang="en-US" dirty="0" smtClean="0"/>
              <a:t>vaporize a liquid </a:t>
            </a:r>
            <a:r>
              <a:rPr lang="en-US" dirty="0"/>
              <a:t>at its </a:t>
            </a:r>
            <a:r>
              <a:rPr lang="en-US" dirty="0" smtClean="0"/>
              <a:t>boiling </a:t>
            </a:r>
            <a:r>
              <a:rPr lang="en-US" dirty="0"/>
              <a:t>point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water – 2260 joules/gram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0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Specific heat (C)</a:t>
            </a:r>
            <a:r>
              <a:rPr lang="en-US" dirty="0" smtClean="0"/>
              <a:t>:  Amount of energy needed to raise the temperature of 1 gram of a substance 1</a:t>
            </a:r>
            <a:r>
              <a:rPr lang="en-US" baseline="30000" dirty="0" smtClean="0"/>
              <a:t>O</a:t>
            </a:r>
            <a:r>
              <a:rPr lang="en-US" dirty="0" smtClean="0"/>
              <a:t> C.</a:t>
            </a:r>
          </a:p>
          <a:p>
            <a:pPr lvl="1"/>
            <a:r>
              <a:rPr lang="en-US" dirty="0" smtClean="0"/>
              <a:t>For water – 4.18 joules/gram/degree 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8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energy is needed to raise the temperature of 5 grams of ice from -3</a:t>
            </a:r>
            <a:r>
              <a:rPr lang="en-US" baseline="30000" dirty="0" smtClean="0"/>
              <a:t>o</a:t>
            </a:r>
            <a:r>
              <a:rPr lang="en-US" dirty="0" smtClean="0"/>
              <a:t>C to 103</a:t>
            </a:r>
            <a:r>
              <a:rPr lang="en-US" baseline="30000" dirty="0" smtClean="0"/>
              <a:t>o</a:t>
            </a:r>
            <a:r>
              <a:rPr lang="en-US" dirty="0" smtClean="0"/>
              <a:t> C?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056925" y="3258154"/>
            <a:ext cx="0" cy="26368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56925" y="5895050"/>
            <a:ext cx="45556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53560" y="4873425"/>
            <a:ext cx="593609" cy="9249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47169" y="4873425"/>
            <a:ext cx="147712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224290" y="3589492"/>
            <a:ext cx="704048" cy="12839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928338" y="3589492"/>
            <a:ext cx="135287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281215" y="2705925"/>
            <a:ext cx="966341" cy="8835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65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sz="3500" dirty="0" smtClean="0"/>
              <a:t>H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O</a:t>
            </a:r>
            <a:r>
              <a:rPr lang="en-US" sz="3500" baseline="-25000" dirty="0" smtClean="0"/>
              <a:t>(s) </a:t>
            </a:r>
            <a:r>
              <a:rPr lang="en-US" sz="3500" dirty="0" smtClean="0"/>
              <a:t>at -3</a:t>
            </a:r>
            <a:r>
              <a:rPr lang="en-US" sz="3500" baseline="30000" dirty="0" smtClean="0"/>
              <a:t>o</a:t>
            </a:r>
            <a:r>
              <a:rPr lang="en-US" sz="3500" dirty="0" smtClean="0"/>
              <a:t> </a:t>
            </a:r>
            <a:r>
              <a:rPr lang="en-US" sz="3500" dirty="0" smtClean="0">
                <a:sym typeface="Wingdings"/>
              </a:rPr>
              <a:t> H</a:t>
            </a:r>
            <a:r>
              <a:rPr lang="en-US" sz="3500" baseline="-25000" dirty="0" smtClean="0">
                <a:sym typeface="Wingdings"/>
              </a:rPr>
              <a:t>2</a:t>
            </a:r>
            <a:r>
              <a:rPr lang="en-US" sz="3500" dirty="0" smtClean="0">
                <a:sym typeface="Wingdings"/>
              </a:rPr>
              <a:t>O</a:t>
            </a:r>
            <a:r>
              <a:rPr lang="en-US" sz="3500" baseline="-25000" dirty="0" smtClean="0">
                <a:sym typeface="Wingdings"/>
              </a:rPr>
              <a:t>(s) </a:t>
            </a:r>
            <a:r>
              <a:rPr lang="en-US" sz="3500" dirty="0" smtClean="0">
                <a:sym typeface="Wingdings"/>
              </a:rPr>
              <a:t>at 0</a:t>
            </a:r>
            <a:r>
              <a:rPr lang="en-US" sz="3500" baseline="30000" dirty="0" smtClean="0">
                <a:sym typeface="Wingdings"/>
              </a:rPr>
              <a:t>o</a:t>
            </a:r>
          </a:p>
          <a:p>
            <a:pPr lvl="1"/>
            <a:r>
              <a:rPr lang="en-US" sz="3500" dirty="0" smtClean="0">
                <a:sym typeface="Wingdings"/>
              </a:rPr>
              <a:t>Q= </a:t>
            </a:r>
            <a:r>
              <a:rPr lang="en-US" sz="3500" dirty="0" err="1" smtClean="0">
                <a:sym typeface="Wingdings"/>
              </a:rPr>
              <a:t>mcΔt</a:t>
            </a:r>
            <a:r>
              <a:rPr lang="en-US" sz="3500" dirty="0" smtClean="0">
                <a:sym typeface="Wingdings"/>
              </a:rPr>
              <a:t>   Q </a:t>
            </a:r>
            <a:r>
              <a:rPr lang="en-US" sz="3500" dirty="0" smtClean="0">
                <a:sym typeface="Wingdings"/>
              </a:rPr>
              <a:t>= (5)(4.18)(3) = 62.7 j</a:t>
            </a:r>
          </a:p>
          <a:p>
            <a:r>
              <a:rPr lang="en-US" sz="3500" dirty="0"/>
              <a:t>H</a:t>
            </a:r>
            <a:r>
              <a:rPr lang="en-US" sz="3500" baseline="-25000" dirty="0"/>
              <a:t>2</a:t>
            </a:r>
            <a:r>
              <a:rPr lang="en-US" sz="3500" dirty="0"/>
              <a:t>O</a:t>
            </a:r>
            <a:r>
              <a:rPr lang="en-US" sz="3500" baseline="-25000" dirty="0" smtClean="0"/>
              <a:t>(s) </a:t>
            </a:r>
            <a:r>
              <a:rPr lang="en-US" sz="3500" dirty="0"/>
              <a:t>at 0</a:t>
            </a:r>
            <a:r>
              <a:rPr lang="en-US" sz="3500" baseline="30000" dirty="0" smtClean="0"/>
              <a:t>o</a:t>
            </a:r>
            <a:r>
              <a:rPr lang="en-US" sz="3500" dirty="0" smtClean="0"/>
              <a:t> </a:t>
            </a:r>
            <a:r>
              <a:rPr lang="en-US" sz="3500" dirty="0">
                <a:sym typeface="Wingdings"/>
              </a:rPr>
              <a:t> H</a:t>
            </a:r>
            <a:r>
              <a:rPr lang="en-US" sz="3500" baseline="-25000" dirty="0">
                <a:sym typeface="Wingdings"/>
              </a:rPr>
              <a:t>2</a:t>
            </a:r>
            <a:r>
              <a:rPr lang="en-US" sz="3500" dirty="0">
                <a:sym typeface="Wingdings"/>
              </a:rPr>
              <a:t>O</a:t>
            </a:r>
            <a:r>
              <a:rPr lang="en-US" sz="3500" baseline="-25000" dirty="0" smtClean="0">
                <a:sym typeface="Wingdings"/>
              </a:rPr>
              <a:t>(l) </a:t>
            </a:r>
            <a:r>
              <a:rPr lang="en-US" sz="3500" dirty="0">
                <a:sym typeface="Wingdings"/>
              </a:rPr>
              <a:t>at </a:t>
            </a:r>
            <a:r>
              <a:rPr lang="en-US" sz="3500" dirty="0" smtClean="0">
                <a:sym typeface="Wingdings"/>
              </a:rPr>
              <a:t>0</a:t>
            </a:r>
            <a:r>
              <a:rPr lang="en-US" sz="3500" baseline="30000" dirty="0" smtClean="0">
                <a:sym typeface="Wingdings"/>
              </a:rPr>
              <a:t>o</a:t>
            </a:r>
          </a:p>
          <a:p>
            <a:pPr lvl="1"/>
            <a:r>
              <a:rPr lang="en-US" sz="3500" dirty="0" smtClean="0">
                <a:sym typeface="Wingdings"/>
              </a:rPr>
              <a:t>Q = </a:t>
            </a:r>
            <a:r>
              <a:rPr lang="en-US" sz="3500" dirty="0" err="1" smtClean="0">
                <a:sym typeface="Wingdings"/>
              </a:rPr>
              <a:t>mH</a:t>
            </a:r>
            <a:r>
              <a:rPr lang="en-US" sz="3500" baseline="-25000" dirty="0" err="1" smtClean="0">
                <a:sym typeface="Wingdings"/>
              </a:rPr>
              <a:t>f</a:t>
            </a:r>
            <a:r>
              <a:rPr lang="en-US" sz="3500" dirty="0" smtClean="0">
                <a:sym typeface="Wingdings"/>
              </a:rPr>
              <a:t>       Q =(5)(334) = 1670j</a:t>
            </a:r>
          </a:p>
          <a:p>
            <a:r>
              <a:rPr lang="en-US" sz="3500" dirty="0"/>
              <a:t>H</a:t>
            </a:r>
            <a:r>
              <a:rPr lang="en-US" sz="3500" baseline="-25000" dirty="0"/>
              <a:t>2</a:t>
            </a:r>
            <a:r>
              <a:rPr lang="en-US" sz="3500" dirty="0"/>
              <a:t>O</a:t>
            </a:r>
            <a:r>
              <a:rPr lang="en-US" sz="3500" baseline="-25000" dirty="0" smtClean="0"/>
              <a:t>(l) </a:t>
            </a:r>
            <a:r>
              <a:rPr lang="en-US" sz="3500" dirty="0"/>
              <a:t>at 0</a:t>
            </a:r>
            <a:r>
              <a:rPr lang="en-US" sz="3500" baseline="30000" dirty="0" smtClean="0"/>
              <a:t>o</a:t>
            </a:r>
            <a:r>
              <a:rPr lang="en-US" sz="3500" dirty="0" smtClean="0"/>
              <a:t> </a:t>
            </a:r>
            <a:r>
              <a:rPr lang="en-US" sz="3500" dirty="0">
                <a:sym typeface="Wingdings"/>
              </a:rPr>
              <a:t> H</a:t>
            </a:r>
            <a:r>
              <a:rPr lang="en-US" sz="3500" baseline="-25000" dirty="0">
                <a:sym typeface="Wingdings"/>
              </a:rPr>
              <a:t>2</a:t>
            </a:r>
            <a:r>
              <a:rPr lang="en-US" sz="3500" dirty="0">
                <a:sym typeface="Wingdings"/>
              </a:rPr>
              <a:t>O</a:t>
            </a:r>
            <a:r>
              <a:rPr lang="en-US" sz="3500" baseline="-25000" dirty="0">
                <a:sym typeface="Wingdings"/>
              </a:rPr>
              <a:t>(l) </a:t>
            </a:r>
            <a:r>
              <a:rPr lang="en-US" sz="3500" dirty="0">
                <a:sym typeface="Wingdings"/>
              </a:rPr>
              <a:t>at </a:t>
            </a:r>
            <a:r>
              <a:rPr lang="en-US" sz="3500" dirty="0" smtClean="0">
                <a:sym typeface="Wingdings"/>
              </a:rPr>
              <a:t>100</a:t>
            </a:r>
            <a:r>
              <a:rPr lang="en-US" sz="3500" baseline="30000" dirty="0" smtClean="0">
                <a:sym typeface="Wingdings"/>
              </a:rPr>
              <a:t>o</a:t>
            </a:r>
          </a:p>
          <a:p>
            <a:pPr lvl="1"/>
            <a:r>
              <a:rPr lang="en-US" sz="3500" dirty="0">
                <a:sym typeface="Wingdings"/>
              </a:rPr>
              <a:t>Q= </a:t>
            </a:r>
            <a:r>
              <a:rPr lang="en-US" sz="3500" dirty="0" err="1" smtClean="0">
                <a:sym typeface="Wingdings"/>
              </a:rPr>
              <a:t>mcΔ</a:t>
            </a:r>
            <a:r>
              <a:rPr lang="en-US" sz="3500" dirty="0" smtClean="0">
                <a:sym typeface="Wingdings"/>
              </a:rPr>
              <a:t> </a:t>
            </a:r>
            <a:r>
              <a:rPr lang="en-US" sz="3500" dirty="0">
                <a:sym typeface="Wingdings"/>
              </a:rPr>
              <a:t>t     Q = (5)(4.18)</a:t>
            </a:r>
            <a:r>
              <a:rPr lang="en-US" sz="3500" dirty="0" smtClean="0">
                <a:sym typeface="Wingdings"/>
              </a:rPr>
              <a:t>(100) </a:t>
            </a:r>
            <a:r>
              <a:rPr lang="en-US" sz="3500" dirty="0">
                <a:sym typeface="Wingdings"/>
              </a:rPr>
              <a:t>= </a:t>
            </a:r>
            <a:r>
              <a:rPr lang="en-US" sz="3500" dirty="0" smtClean="0">
                <a:sym typeface="Wingdings"/>
              </a:rPr>
              <a:t>2090 </a:t>
            </a:r>
            <a:r>
              <a:rPr lang="en-US" sz="3500" dirty="0">
                <a:sym typeface="Wingdings"/>
              </a:rPr>
              <a:t>j</a:t>
            </a:r>
          </a:p>
          <a:p>
            <a:r>
              <a:rPr lang="en-US" sz="3500" dirty="0" smtClean="0"/>
              <a:t>H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O</a:t>
            </a:r>
            <a:r>
              <a:rPr lang="en-US" sz="3500" baseline="-25000" dirty="0" smtClean="0"/>
              <a:t>(l) </a:t>
            </a:r>
            <a:r>
              <a:rPr lang="en-US" sz="3500" dirty="0"/>
              <a:t>at </a:t>
            </a:r>
            <a:r>
              <a:rPr lang="en-US" sz="3500" dirty="0" smtClean="0"/>
              <a:t>100</a:t>
            </a:r>
            <a:r>
              <a:rPr lang="en-US" sz="3500" baseline="30000" dirty="0" smtClean="0"/>
              <a:t>o</a:t>
            </a:r>
            <a:r>
              <a:rPr lang="en-US" sz="3500" dirty="0" smtClean="0"/>
              <a:t> </a:t>
            </a:r>
            <a:r>
              <a:rPr lang="en-US" sz="3500" dirty="0">
                <a:sym typeface="Wingdings"/>
              </a:rPr>
              <a:t> H</a:t>
            </a:r>
            <a:r>
              <a:rPr lang="en-US" sz="3500" baseline="-25000" dirty="0">
                <a:sym typeface="Wingdings"/>
              </a:rPr>
              <a:t>2</a:t>
            </a:r>
            <a:r>
              <a:rPr lang="en-US" sz="3500" dirty="0">
                <a:sym typeface="Wingdings"/>
              </a:rPr>
              <a:t>O</a:t>
            </a:r>
            <a:r>
              <a:rPr lang="en-US" sz="3500" baseline="-25000" dirty="0" smtClean="0">
                <a:sym typeface="Wingdings"/>
              </a:rPr>
              <a:t>(g) </a:t>
            </a:r>
            <a:r>
              <a:rPr lang="en-US" sz="3500" dirty="0">
                <a:sym typeface="Wingdings"/>
              </a:rPr>
              <a:t>at </a:t>
            </a:r>
            <a:r>
              <a:rPr lang="en-US" sz="3500" dirty="0" smtClean="0">
                <a:sym typeface="Wingdings"/>
              </a:rPr>
              <a:t>100</a:t>
            </a:r>
            <a:r>
              <a:rPr lang="en-US" sz="3500" baseline="30000" dirty="0" smtClean="0">
                <a:sym typeface="Wingdings"/>
              </a:rPr>
              <a:t>o</a:t>
            </a:r>
          </a:p>
          <a:p>
            <a:pPr lvl="1"/>
            <a:r>
              <a:rPr lang="en-US" sz="3500" dirty="0">
                <a:sym typeface="Wingdings"/>
              </a:rPr>
              <a:t>Q = </a:t>
            </a:r>
            <a:r>
              <a:rPr lang="en-US" sz="3500" dirty="0" err="1" smtClean="0">
                <a:sym typeface="Wingdings"/>
              </a:rPr>
              <a:t>mH</a:t>
            </a:r>
            <a:r>
              <a:rPr lang="en-US" sz="3500" baseline="-25000" dirty="0" err="1" smtClean="0">
                <a:sym typeface="Wingdings"/>
              </a:rPr>
              <a:t>v</a:t>
            </a:r>
            <a:r>
              <a:rPr lang="en-US" sz="3500" dirty="0" smtClean="0">
                <a:sym typeface="Wingdings"/>
              </a:rPr>
              <a:t>       </a:t>
            </a:r>
            <a:r>
              <a:rPr lang="en-US" sz="3500" dirty="0">
                <a:sym typeface="Wingdings"/>
              </a:rPr>
              <a:t>Q =(5)</a:t>
            </a:r>
            <a:r>
              <a:rPr lang="en-US" sz="3500" dirty="0" smtClean="0">
                <a:sym typeface="Wingdings"/>
              </a:rPr>
              <a:t>(2260) </a:t>
            </a:r>
            <a:r>
              <a:rPr lang="en-US" sz="3500" dirty="0">
                <a:sym typeface="Wingdings"/>
              </a:rPr>
              <a:t>= </a:t>
            </a:r>
            <a:r>
              <a:rPr lang="en-US" sz="3500" dirty="0" smtClean="0">
                <a:sym typeface="Wingdings"/>
              </a:rPr>
              <a:t>11,300j</a:t>
            </a:r>
            <a:endParaRPr lang="en-US" sz="3500" dirty="0">
              <a:sym typeface="Wingdings"/>
            </a:endParaRPr>
          </a:p>
          <a:p>
            <a:r>
              <a:rPr lang="en-US" sz="3500" dirty="0" smtClean="0"/>
              <a:t>H</a:t>
            </a:r>
            <a:r>
              <a:rPr lang="en-US" sz="3500" baseline="-25000" dirty="0" smtClean="0"/>
              <a:t>2</a:t>
            </a:r>
            <a:r>
              <a:rPr lang="en-US" sz="3500" dirty="0" smtClean="0"/>
              <a:t>O</a:t>
            </a:r>
            <a:r>
              <a:rPr lang="en-US" sz="3500" baseline="-25000" dirty="0" smtClean="0"/>
              <a:t>(g) </a:t>
            </a:r>
            <a:r>
              <a:rPr lang="en-US" sz="3500" dirty="0"/>
              <a:t>at </a:t>
            </a:r>
            <a:r>
              <a:rPr lang="en-US" sz="3500" dirty="0" smtClean="0"/>
              <a:t>100</a:t>
            </a:r>
            <a:r>
              <a:rPr lang="en-US" sz="3500" baseline="30000" dirty="0" smtClean="0"/>
              <a:t>o</a:t>
            </a:r>
            <a:r>
              <a:rPr lang="en-US" sz="3500" dirty="0" smtClean="0"/>
              <a:t> </a:t>
            </a:r>
            <a:r>
              <a:rPr lang="en-US" sz="3500" dirty="0">
                <a:sym typeface="Wingdings"/>
              </a:rPr>
              <a:t> H</a:t>
            </a:r>
            <a:r>
              <a:rPr lang="en-US" sz="3500" baseline="-25000" dirty="0">
                <a:sym typeface="Wingdings"/>
              </a:rPr>
              <a:t>2</a:t>
            </a:r>
            <a:r>
              <a:rPr lang="en-US" sz="3500" dirty="0">
                <a:sym typeface="Wingdings"/>
              </a:rPr>
              <a:t>O</a:t>
            </a:r>
            <a:r>
              <a:rPr lang="en-US" sz="3500" baseline="-25000" dirty="0" smtClean="0">
                <a:sym typeface="Wingdings"/>
              </a:rPr>
              <a:t>(g) </a:t>
            </a:r>
            <a:r>
              <a:rPr lang="en-US" sz="3500" dirty="0">
                <a:sym typeface="Wingdings"/>
              </a:rPr>
              <a:t>at </a:t>
            </a:r>
            <a:r>
              <a:rPr lang="en-US" sz="3500" dirty="0" smtClean="0">
                <a:sym typeface="Wingdings"/>
              </a:rPr>
              <a:t>103</a:t>
            </a:r>
            <a:r>
              <a:rPr lang="en-US" sz="3500" baseline="30000" dirty="0" smtClean="0">
                <a:sym typeface="Wingdings"/>
              </a:rPr>
              <a:t>o</a:t>
            </a:r>
          </a:p>
          <a:p>
            <a:pPr lvl="1"/>
            <a:r>
              <a:rPr lang="en-US" sz="3500" dirty="0">
                <a:sym typeface="Wingdings"/>
              </a:rPr>
              <a:t>Q= </a:t>
            </a:r>
            <a:r>
              <a:rPr lang="en-US" sz="3500" smtClean="0">
                <a:sym typeface="Wingdings"/>
              </a:rPr>
              <a:t>mcΔt</a:t>
            </a:r>
            <a:r>
              <a:rPr lang="en-US" sz="3500" dirty="0" smtClean="0">
                <a:sym typeface="Wingdings"/>
              </a:rPr>
              <a:t>     </a:t>
            </a:r>
            <a:r>
              <a:rPr lang="en-US" sz="3500" dirty="0">
                <a:sym typeface="Wingdings"/>
              </a:rPr>
              <a:t>Q = (5)(4.18)</a:t>
            </a:r>
            <a:r>
              <a:rPr lang="en-US" sz="3500" dirty="0" smtClean="0">
                <a:sym typeface="Wingdings"/>
              </a:rPr>
              <a:t>(</a:t>
            </a:r>
            <a:r>
              <a:rPr lang="en-US" sz="3500" dirty="0">
                <a:sym typeface="Wingdings"/>
              </a:rPr>
              <a:t>3</a:t>
            </a:r>
            <a:r>
              <a:rPr lang="en-US" sz="3500" dirty="0" smtClean="0">
                <a:sym typeface="Wingdings"/>
              </a:rPr>
              <a:t>) </a:t>
            </a:r>
            <a:r>
              <a:rPr lang="en-US" sz="3500" dirty="0">
                <a:sym typeface="Wingdings"/>
              </a:rPr>
              <a:t>= </a:t>
            </a:r>
            <a:r>
              <a:rPr lang="en-US" sz="3500" dirty="0" smtClean="0">
                <a:sym typeface="Wingdings"/>
              </a:rPr>
              <a:t>62.7 j</a:t>
            </a:r>
          </a:p>
          <a:p>
            <a:pPr lvl="1"/>
            <a:r>
              <a:rPr lang="en-US" sz="3500" dirty="0" smtClean="0">
                <a:sym typeface="Wingdings"/>
              </a:rPr>
              <a:t>Total = 15,185.4 j</a:t>
            </a:r>
            <a:endParaRPr lang="en-US" sz="3500" dirty="0">
              <a:sym typeface="Wingdings"/>
            </a:endParaRPr>
          </a:p>
          <a:p>
            <a:pPr lvl="1"/>
            <a:endParaRPr lang="en-US" baseline="30000" dirty="0" smtClean="0">
              <a:sym typeface="Wingdings"/>
            </a:endParaRPr>
          </a:p>
          <a:p>
            <a:pPr lvl="1"/>
            <a:endParaRPr lang="en-US" baseline="30000" dirty="0" smtClean="0">
              <a:sym typeface="Wingdings"/>
            </a:endParaRPr>
          </a:p>
          <a:p>
            <a:endParaRPr lang="en-US" baseline="30000" dirty="0">
              <a:sym typeface="Wingdings"/>
            </a:endParaRPr>
          </a:p>
          <a:p>
            <a:endParaRPr lang="en-US" baseline="30000" dirty="0">
              <a:sym typeface="Wingdings"/>
            </a:endParaRPr>
          </a:p>
          <a:p>
            <a:endParaRPr lang="en-US" baseline="30000" dirty="0">
              <a:sym typeface="Wingdings"/>
            </a:endParaRPr>
          </a:p>
          <a:p>
            <a:endParaRPr lang="en-US" baseline="30000" dirty="0">
              <a:sym typeface="Wingdings"/>
            </a:endParaRPr>
          </a:p>
          <a:p>
            <a:endParaRPr lang="en-US" baseline="30000" dirty="0" smtClean="0">
              <a:sym typeface="Wingdings"/>
            </a:endParaRPr>
          </a:p>
          <a:p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91664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4446</TotalTime>
  <Words>1560</Words>
  <Application>Microsoft Macintosh PowerPoint</Application>
  <PresentationFormat>On-screen Show (4:3)</PresentationFormat>
  <Paragraphs>268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Solstice</vt:lpstr>
      <vt:lpstr>Unit 8</vt:lpstr>
      <vt:lpstr>Properties of Phases</vt:lpstr>
      <vt:lpstr>PowerPoint Presentation</vt:lpstr>
      <vt:lpstr>PowerPoint Presentation</vt:lpstr>
      <vt:lpstr>Heating and Cooling Curve</vt:lpstr>
      <vt:lpstr>Definitions</vt:lpstr>
      <vt:lpstr>PowerPoint Presentation</vt:lpstr>
      <vt:lpstr>Example Problem</vt:lpstr>
      <vt:lpstr>PowerPoint Presentation</vt:lpstr>
      <vt:lpstr>Examples</vt:lpstr>
      <vt:lpstr>PowerPoint Presentation</vt:lpstr>
      <vt:lpstr>Intermolecular vs Intramolecular</vt:lpstr>
      <vt:lpstr>PowerPoint Presentation</vt:lpstr>
      <vt:lpstr>Definitions</vt:lpstr>
      <vt:lpstr>PowerPoint Presentation</vt:lpstr>
      <vt:lpstr>PowerPoint Presentation</vt:lpstr>
      <vt:lpstr>PowerPoint Presentation</vt:lpstr>
      <vt:lpstr>Factors which effect evaporation rate</vt:lpstr>
      <vt:lpstr>Sublimation</vt:lpstr>
      <vt:lpstr>PowerPoint Presentation</vt:lpstr>
      <vt:lpstr>PowerPoint Presentation</vt:lpstr>
      <vt:lpstr>Scientific theory</vt:lpstr>
      <vt:lpstr>Kinetic Molecular Theory</vt:lpstr>
      <vt:lpstr>Ideal Gas</vt:lpstr>
      <vt:lpstr>Real Gas</vt:lpstr>
      <vt:lpstr>PowerPoint Presentation</vt:lpstr>
      <vt:lpstr>Deviations From Ideal</vt:lpstr>
      <vt:lpstr>Behavior of Gasses</vt:lpstr>
      <vt:lpstr>Boyles Law</vt:lpstr>
      <vt:lpstr>Boyles Law Graph</vt:lpstr>
      <vt:lpstr>Problems</vt:lpstr>
      <vt:lpstr>Charles Law </vt:lpstr>
      <vt:lpstr>Charles Law Graph</vt:lpstr>
      <vt:lpstr>Problem</vt:lpstr>
      <vt:lpstr>Gas Laws</vt:lpstr>
      <vt:lpstr>PowerPoint Presentation</vt:lpstr>
      <vt:lpstr>PowerPoint Presentation</vt:lpstr>
      <vt:lpstr>Avogadro’s Hypothesis</vt:lpstr>
      <vt:lpstr>Avogadro’s Law</vt:lpstr>
      <vt:lpstr>Grahm’s Law of Diffusion</vt:lpstr>
      <vt:lpstr>PowerPoint Presentation</vt:lpstr>
      <vt:lpstr>Dalton’s law of Partial Pressure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</dc:title>
  <dc:subject/>
  <dc:creator>Office 2004 Test Drive User</dc:creator>
  <cp:keywords/>
  <dc:description/>
  <cp:lastModifiedBy>Office 2004 Test Drive User</cp:lastModifiedBy>
  <cp:revision>88</cp:revision>
  <dcterms:created xsi:type="dcterms:W3CDTF">2023-12-04T22:52:19Z</dcterms:created>
  <dcterms:modified xsi:type="dcterms:W3CDTF">2023-12-09T01:51:13Z</dcterms:modified>
  <cp:category/>
</cp:coreProperties>
</file>