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5" r:id="rId20"/>
    <p:sldId id="276" r:id="rId21"/>
    <p:sldId id="277" r:id="rId22"/>
    <p:sldId id="289" r:id="rId23"/>
    <p:sldId id="278" r:id="rId24"/>
    <p:sldId id="279" r:id="rId25"/>
    <p:sldId id="280" r:id="rId26"/>
    <p:sldId id="281" r:id="rId27"/>
    <p:sldId id="290" r:id="rId28"/>
    <p:sldId id="282" r:id="rId29"/>
    <p:sldId id="283" r:id="rId30"/>
    <p:sldId id="284" r:id="rId31"/>
    <p:sldId id="288" r:id="rId32"/>
    <p:sldId id="285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2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5CD6-5691-7B42-88DB-F2055807991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2459-21EE-D143-897B-36679EE815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5CD6-5691-7B42-88DB-F2055807991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2459-21EE-D143-897B-36679EE81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5CD6-5691-7B42-88DB-F2055807991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2459-21EE-D143-897B-36679EE81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5CD6-5691-7B42-88DB-F2055807991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2459-21EE-D143-897B-36679EE81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5CD6-5691-7B42-88DB-F2055807991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2459-21EE-D143-897B-36679EE815F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5CD6-5691-7B42-88DB-F2055807991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2459-21EE-D143-897B-36679EE81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5CD6-5691-7B42-88DB-F2055807991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2459-21EE-D143-897B-36679EE81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5CD6-5691-7B42-88DB-F2055807991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2459-21EE-D143-897B-36679EE81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5CD6-5691-7B42-88DB-F2055807991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2459-21EE-D143-897B-36679EE815F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5CD6-5691-7B42-88DB-F2055807991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2459-21EE-D143-897B-36679EE81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5CD6-5691-7B42-88DB-F2055807991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2459-21EE-D143-897B-36679EE815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20A5CD6-5691-7B42-88DB-F2055807991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412459-21EE-D143-897B-36679EE815F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url=http://www.kentchemistry.com/RegentsExams/regents_jan_2012_60_62.htm&amp;rct=j&amp;q=&amp;esrc=s&amp;opi=89978449&amp;sa=U&amp;ved=0ahUKEwjDxKadps6EAxU7F1kFHZ1KDmIQ5BMICQ&amp;usg=AOvVaw38XUOdo6BNmzhtLvDIFlgc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12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tx2">
                    <a:lumMod val="50000"/>
                  </a:schemeClr>
                </a:solidFill>
              </a:rPr>
              <a:t>REDOX</a:t>
            </a:r>
          </a:p>
        </p:txBody>
      </p:sp>
      <p:pic>
        <p:nvPicPr>
          <p:cNvPr id="3076" name="Picture 4" descr="Redox reaction as atoms chemical oxidation states change outline diagram.  Labeled educational explanation scheme with electron gain and loss in  oxidation or reduction process vector illustration. Stock Vector | Adobe  Stock">
            <a:extLst>
              <a:ext uri="{FF2B5EF4-FFF2-40B4-BE49-F238E27FC236}">
                <a16:creationId xmlns:a16="http://schemas.microsoft.com/office/drawing/2014/main" id="{A5723F54-D53E-AD3D-5C51-104A6A68F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3526464"/>
            <a:ext cx="3800970" cy="2785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778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7.  Oxidation #’s for transition metals are determined by what they combine with.</a:t>
            </a:r>
          </a:p>
          <a:p>
            <a:r>
              <a:rPr lang="en-US" dirty="0"/>
              <a:t>8.  Non-metals:  Use the number at the top of the periodic table box.</a:t>
            </a:r>
          </a:p>
          <a:p>
            <a:pPr lvl="1"/>
            <a:r>
              <a:rPr lang="en-US" dirty="0"/>
              <a:t>EXCEPT when the nonmetal is part of a polyatomic ion – then determine the oxidation # based on the rest of the ion and it’s charge. Rules for assigning oxidation #’s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509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REDOX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Redox reactions are recognized by a change in oxidation # from reactant to product.  </a:t>
            </a:r>
          </a:p>
          <a:p>
            <a:r>
              <a:rPr lang="en-US" dirty="0"/>
              <a:t>EX:  Cu</a:t>
            </a:r>
            <a:r>
              <a:rPr lang="en-US" baseline="30000" dirty="0"/>
              <a:t>0</a:t>
            </a:r>
            <a:r>
              <a:rPr lang="en-US" dirty="0"/>
              <a:t> + Ag</a:t>
            </a:r>
            <a:r>
              <a:rPr lang="en-US" baseline="30000" dirty="0"/>
              <a:t>+1 </a:t>
            </a:r>
            <a:r>
              <a:rPr lang="en-US" dirty="0">
                <a:sym typeface="Wingdings"/>
              </a:rPr>
              <a:t> Cu</a:t>
            </a:r>
            <a:r>
              <a:rPr lang="en-US" baseline="30000" dirty="0">
                <a:sym typeface="Wingdings"/>
              </a:rPr>
              <a:t>+2 </a:t>
            </a:r>
            <a:r>
              <a:rPr lang="en-US" dirty="0">
                <a:sym typeface="Wingdings"/>
              </a:rPr>
              <a:t>+ Ag</a:t>
            </a:r>
            <a:r>
              <a:rPr lang="en-US" baseline="30000" dirty="0">
                <a:sym typeface="Wingdings"/>
              </a:rPr>
              <a:t>0</a:t>
            </a:r>
          </a:p>
          <a:p>
            <a:endParaRPr lang="en-US" baseline="30000" dirty="0">
              <a:sym typeface="Wingdings"/>
            </a:endParaRPr>
          </a:p>
          <a:p>
            <a:r>
              <a:rPr lang="en-US" dirty="0">
                <a:sym typeface="Wingdings"/>
              </a:rPr>
              <a:t>Half Reactions:</a:t>
            </a: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pPr marL="82296" indent="0">
              <a:buNone/>
            </a:pPr>
            <a:r>
              <a:rPr lang="en-US" dirty="0">
                <a:sym typeface="Wingdings"/>
              </a:rPr>
              <a:t>Cu</a:t>
            </a:r>
            <a:r>
              <a:rPr lang="en-US" baseline="30000" dirty="0">
                <a:sym typeface="Wingdings"/>
              </a:rPr>
              <a:t>0</a:t>
            </a:r>
            <a:r>
              <a:rPr lang="en-US" dirty="0">
                <a:sym typeface="Wingdings"/>
              </a:rPr>
              <a:t> is________Ag</a:t>
            </a:r>
            <a:r>
              <a:rPr lang="en-US" baseline="30000" dirty="0">
                <a:sym typeface="Wingdings"/>
              </a:rPr>
              <a:t>+1 </a:t>
            </a:r>
            <a:r>
              <a:rPr lang="en-US" dirty="0">
                <a:sym typeface="Wingdings"/>
              </a:rPr>
              <a:t>is 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080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an oxidation Half Reaction the electrons are products (on the right)</a:t>
            </a:r>
          </a:p>
          <a:p>
            <a:r>
              <a:rPr lang="en-US" dirty="0"/>
              <a:t>In a reduction Half Reaction the electrons are reactants (on the left)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26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Zn + HNO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Zn(NO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)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+ NO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+ H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O</a:t>
            </a:r>
          </a:p>
          <a:p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Half Reactions:</a:t>
            </a: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Oxidized_____   Oxidizing Agent______</a:t>
            </a:r>
          </a:p>
          <a:p>
            <a:r>
              <a:rPr lang="en-US" dirty="0">
                <a:sym typeface="Wingdings"/>
              </a:rPr>
              <a:t>Reduced_____  Reducing Agent_______</a:t>
            </a:r>
          </a:p>
        </p:txBody>
      </p:sp>
    </p:spTree>
    <p:extLst>
      <p:ext uri="{BB962C8B-B14F-4D97-AF65-F5344CB8AC3E}">
        <p14:creationId xmlns:p14="http://schemas.microsoft.com/office/powerpoint/2010/main" val="3621563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HNO</a:t>
            </a:r>
            <a:r>
              <a:rPr lang="en-US" baseline="-25000" dirty="0"/>
              <a:t>3</a:t>
            </a:r>
            <a:r>
              <a:rPr lang="en-US" dirty="0"/>
              <a:t> + H</a:t>
            </a:r>
            <a:r>
              <a:rPr lang="en-US" baseline="-25000" dirty="0"/>
              <a:t>2</a:t>
            </a:r>
            <a:r>
              <a:rPr lang="en-US" dirty="0"/>
              <a:t>S </a:t>
            </a:r>
            <a:r>
              <a:rPr lang="en-US" dirty="0">
                <a:sym typeface="Wingdings"/>
              </a:rPr>
              <a:t> NO + S + H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O</a:t>
            </a:r>
          </a:p>
          <a:p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Half Reactions:</a:t>
            </a: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Oxidized_____   Oxidizing Agent______</a:t>
            </a:r>
          </a:p>
          <a:p>
            <a:r>
              <a:rPr lang="en-US" dirty="0">
                <a:sym typeface="Wingdings"/>
              </a:rPr>
              <a:t>Reduced_____  Reducing Agent_______</a:t>
            </a: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718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Redox -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Mg + </a:t>
            </a:r>
            <a:r>
              <a:rPr lang="en-US" dirty="0" err="1"/>
              <a:t>HCl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MgCl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+ H</a:t>
            </a:r>
            <a:r>
              <a:rPr lang="en-US" baseline="-25000" dirty="0">
                <a:sym typeface="Wingdings"/>
              </a:rPr>
              <a:t>2</a:t>
            </a:r>
          </a:p>
          <a:p>
            <a:endParaRPr lang="en-US" baseline="-25000" dirty="0">
              <a:sym typeface="Wingdings"/>
            </a:endParaRPr>
          </a:p>
          <a:p>
            <a:pPr marL="82296" indent="0">
              <a:buNone/>
            </a:pPr>
            <a:endParaRPr lang="en-US" dirty="0">
              <a:sym typeface="Wingdings"/>
            </a:endParaRPr>
          </a:p>
          <a:p>
            <a:pPr marL="82296" indent="0">
              <a:buNone/>
            </a:pPr>
            <a:endParaRPr lang="en-US" dirty="0">
              <a:sym typeface="Wingdings"/>
            </a:endParaRPr>
          </a:p>
          <a:p>
            <a:pPr marL="82296" indent="0">
              <a:buNone/>
            </a:pPr>
            <a:endParaRPr lang="en-US" dirty="0">
              <a:sym typeface="Wingdings"/>
            </a:endParaRPr>
          </a:p>
          <a:p>
            <a:pPr marL="82296" indent="0">
              <a:buNone/>
            </a:pPr>
            <a:endParaRPr lang="en-US" dirty="0">
              <a:sym typeface="Wingdings"/>
            </a:endParaRPr>
          </a:p>
          <a:p>
            <a:pPr marL="82296" indent="0">
              <a:buNone/>
            </a:pPr>
            <a:r>
              <a:rPr lang="en-US" dirty="0">
                <a:sym typeface="Wingdings"/>
              </a:rPr>
              <a:t>Half Reactions: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360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Zn + HNO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Zn(NO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)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+ NO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+ H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O</a:t>
            </a: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Half Reactions: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21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HNO</a:t>
            </a:r>
            <a:r>
              <a:rPr lang="en-US" baseline="-25000" dirty="0"/>
              <a:t>3</a:t>
            </a:r>
            <a:r>
              <a:rPr lang="en-US" dirty="0"/>
              <a:t> + H</a:t>
            </a:r>
            <a:r>
              <a:rPr lang="en-US" baseline="-25000" dirty="0"/>
              <a:t>2</a:t>
            </a:r>
            <a:r>
              <a:rPr lang="en-US" dirty="0"/>
              <a:t>S </a:t>
            </a:r>
            <a:r>
              <a:rPr lang="en-US" dirty="0">
                <a:sym typeface="Wingdings"/>
              </a:rPr>
              <a:t> NO + S + H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O</a:t>
            </a: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Half Reactions: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983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KMnO</a:t>
            </a:r>
            <a:r>
              <a:rPr lang="en-US" sz="2800" baseline="-25000" dirty="0"/>
              <a:t>4</a:t>
            </a:r>
            <a:r>
              <a:rPr lang="en-US" sz="2800" dirty="0"/>
              <a:t> + </a:t>
            </a:r>
            <a:r>
              <a:rPr lang="en-US" sz="2800" dirty="0" err="1"/>
              <a:t>HCl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</a:t>
            </a:r>
            <a:r>
              <a:rPr lang="en-US" sz="2800" dirty="0" err="1">
                <a:sym typeface="Wingdings"/>
              </a:rPr>
              <a:t>KCl</a:t>
            </a:r>
            <a:r>
              <a:rPr lang="en-US" sz="2800" dirty="0">
                <a:sym typeface="Wingdings"/>
              </a:rPr>
              <a:t> + MnCl</a:t>
            </a:r>
            <a:r>
              <a:rPr lang="en-US" sz="2800" baseline="-25000" dirty="0">
                <a:sym typeface="Wingdings"/>
              </a:rPr>
              <a:t>2</a:t>
            </a:r>
            <a:r>
              <a:rPr lang="en-US" sz="2800" dirty="0">
                <a:sym typeface="Wingdings"/>
              </a:rPr>
              <a:t> + H</a:t>
            </a:r>
            <a:r>
              <a:rPr lang="en-US" sz="2800" baseline="-25000" dirty="0">
                <a:sym typeface="Wingdings"/>
              </a:rPr>
              <a:t>2</a:t>
            </a:r>
            <a:r>
              <a:rPr lang="en-US" sz="2800" dirty="0">
                <a:sym typeface="Wingdings"/>
              </a:rPr>
              <a:t>O + Cl</a:t>
            </a:r>
            <a:r>
              <a:rPr lang="en-US" sz="2800" baseline="-25000" dirty="0">
                <a:sym typeface="Wingdings"/>
              </a:rPr>
              <a:t>2</a:t>
            </a:r>
          </a:p>
          <a:p>
            <a:endParaRPr lang="en-US" sz="2800" baseline="-25000" dirty="0">
              <a:sym typeface="Wingdings"/>
            </a:endParaRPr>
          </a:p>
          <a:p>
            <a:endParaRPr lang="en-US" sz="2800" baseline="-25000" dirty="0">
              <a:sym typeface="Wingdings"/>
            </a:endParaRPr>
          </a:p>
          <a:p>
            <a:endParaRPr lang="en-US" sz="2800" baseline="-25000" dirty="0">
              <a:sym typeface="Wingdings"/>
            </a:endParaRPr>
          </a:p>
          <a:p>
            <a:endParaRPr lang="en-US" sz="2800" dirty="0">
              <a:sym typeface="Wingdings"/>
            </a:endParaRPr>
          </a:p>
          <a:p>
            <a:endParaRPr lang="en-US" sz="2800" dirty="0">
              <a:sym typeface="Wingdings"/>
            </a:endParaRPr>
          </a:p>
          <a:p>
            <a:endParaRPr lang="en-US" sz="2800" dirty="0">
              <a:sym typeface="Wingdings"/>
            </a:endParaRPr>
          </a:p>
          <a:p>
            <a:endParaRPr lang="en-US" sz="2800" dirty="0">
              <a:sym typeface="Wingdings"/>
            </a:endParaRPr>
          </a:p>
          <a:p>
            <a:r>
              <a:rPr lang="en-US" sz="2800" dirty="0">
                <a:sym typeface="Wingdings"/>
              </a:rPr>
              <a:t>Half Reactions: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9159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stle Learning Chemistry Table J">
            <a:extLst>
              <a:ext uri="{FF2B5EF4-FFF2-40B4-BE49-F238E27FC236}">
                <a16:creationId xmlns:a16="http://schemas.microsoft.com/office/drawing/2014/main" id="{A5F54135-0358-C280-C7FB-EFFD903F5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725" y="0"/>
            <a:ext cx="262255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63275" y="1718910"/>
            <a:ext cx="187790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neutral element must be above the ion on table J.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57259" y="1928704"/>
            <a:ext cx="170628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For a reaction to be spontaneous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28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Oxidation and reduction reactions occur when 2 materials compete for electrons.</a:t>
            </a:r>
          </a:p>
          <a:p>
            <a:r>
              <a:rPr lang="en-US" dirty="0"/>
              <a:t>Oxidation </a:t>
            </a:r>
            <a:r>
              <a:rPr lang="en-US" dirty="0">
                <a:sym typeface="Wingdings"/>
              </a:rPr>
              <a:t> Loss of electrons</a:t>
            </a:r>
          </a:p>
          <a:p>
            <a:pPr lvl="1"/>
            <a:r>
              <a:rPr lang="en-US" dirty="0">
                <a:sym typeface="Wingdings"/>
              </a:rPr>
              <a:t>The oxidation # increases, or becomes more positive.</a:t>
            </a:r>
          </a:p>
          <a:p>
            <a:r>
              <a:rPr lang="en-US" dirty="0">
                <a:sym typeface="Wingdings"/>
              </a:rPr>
              <a:t>Reduction  Gain of electrons.</a:t>
            </a:r>
          </a:p>
          <a:p>
            <a:pPr lvl="1"/>
            <a:r>
              <a:rPr lang="en-US" dirty="0">
                <a:sym typeface="Wingdings"/>
              </a:rPr>
              <a:t>The oxidation # decreases or becomes more negative.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553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 + </a:t>
            </a:r>
            <a:r>
              <a:rPr lang="en-US" dirty="0" err="1"/>
              <a:t>Pb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</a:t>
            </a:r>
          </a:p>
          <a:p>
            <a:r>
              <a:rPr lang="en-US" dirty="0">
                <a:sym typeface="Wingdings"/>
              </a:rPr>
              <a:t>Zn</a:t>
            </a:r>
            <a:r>
              <a:rPr lang="en-US" baseline="30000" dirty="0">
                <a:sym typeface="Wingdings"/>
              </a:rPr>
              <a:t>+2 </a:t>
            </a:r>
            <a:r>
              <a:rPr lang="en-US" dirty="0">
                <a:sym typeface="Wingdings"/>
              </a:rPr>
              <a:t>+ Mg </a:t>
            </a:r>
          </a:p>
          <a:p>
            <a:r>
              <a:rPr lang="en-US" dirty="0">
                <a:sym typeface="Wingdings"/>
              </a:rPr>
              <a:t>Zn</a:t>
            </a:r>
            <a:r>
              <a:rPr lang="en-US" baseline="30000" dirty="0">
                <a:sym typeface="Wingdings"/>
              </a:rPr>
              <a:t>+2 </a:t>
            </a:r>
            <a:r>
              <a:rPr lang="en-US" dirty="0">
                <a:sym typeface="Wingdings"/>
              </a:rPr>
              <a:t>+ H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</a:t>
            </a:r>
          </a:p>
          <a:p>
            <a:r>
              <a:rPr lang="en-US" dirty="0">
                <a:sym typeface="Wingdings"/>
              </a:rPr>
              <a:t>Cl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+ 2Br</a:t>
            </a:r>
            <a:r>
              <a:rPr lang="en-US" baseline="30000" dirty="0">
                <a:sym typeface="Wingdings"/>
              </a:rPr>
              <a:t>-</a:t>
            </a:r>
            <a:r>
              <a:rPr lang="en-US" dirty="0">
                <a:sym typeface="Wingdings"/>
              </a:rPr>
              <a:t> </a:t>
            </a:r>
          </a:p>
          <a:p>
            <a:r>
              <a:rPr lang="en-US" dirty="0">
                <a:sym typeface="Wingdings"/>
              </a:rPr>
              <a:t>I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 + Br</a:t>
            </a:r>
            <a:r>
              <a:rPr lang="en-US" baseline="30000" dirty="0">
                <a:sym typeface="Wingdings"/>
              </a:rPr>
              <a:t>-</a:t>
            </a:r>
            <a:r>
              <a:rPr lang="en-US" dirty="0">
                <a:sym typeface="Wingdings"/>
              </a:rPr>
              <a:t> </a:t>
            </a:r>
          </a:p>
          <a:p>
            <a:r>
              <a:rPr lang="en-US" dirty="0">
                <a:sym typeface="Wingdings"/>
              </a:rPr>
              <a:t>Fe + PbCl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</a:t>
            </a:r>
          </a:p>
          <a:p>
            <a:r>
              <a:rPr lang="en-US" dirty="0">
                <a:sym typeface="Wingdings"/>
              </a:rPr>
              <a:t>Cu + </a:t>
            </a:r>
            <a:r>
              <a:rPr lang="en-US" dirty="0" err="1">
                <a:sym typeface="Wingdings"/>
              </a:rPr>
              <a:t>HCl</a:t>
            </a:r>
            <a:r>
              <a:rPr lang="en-US" dirty="0">
                <a:sym typeface="Wingdings"/>
              </a:rPr>
              <a:t> </a:t>
            </a:r>
          </a:p>
          <a:p>
            <a:r>
              <a:rPr lang="en-US" dirty="0">
                <a:sym typeface="Wingdings"/>
              </a:rPr>
              <a:t>Al + CaCO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 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672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Electrochemical Cells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Produce electricity from a chemical reaction (it is a battery)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632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19B-6F13-D74D-3D96-556D593F0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884AC-9E44-791F-0CE5-4B1FCA0E9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Electrochemical-Cell.png">
            <a:extLst>
              <a:ext uri="{FF2B5EF4-FFF2-40B4-BE49-F238E27FC236}">
                <a16:creationId xmlns:a16="http://schemas.microsoft.com/office/drawing/2014/main" id="{0F0B0446-F9D6-98D9-F98F-1E00F9837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605" y="1461900"/>
            <a:ext cx="6421260" cy="420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702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works!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1.When the connection is complete, electrons flow from the anode (Zn) to the cathode (Cu) </a:t>
            </a:r>
          </a:p>
          <a:p>
            <a:r>
              <a:rPr lang="en-US" dirty="0"/>
              <a:t>Red Cat / An Ox</a:t>
            </a:r>
          </a:p>
          <a:p>
            <a:pPr lvl="1"/>
            <a:r>
              <a:rPr lang="en-US" dirty="0"/>
              <a:t>The cathode is the site of reduction </a:t>
            </a:r>
          </a:p>
          <a:p>
            <a:pPr lvl="2"/>
            <a:r>
              <a:rPr lang="en-US" dirty="0"/>
              <a:t>Gain e</a:t>
            </a:r>
            <a:r>
              <a:rPr lang="en-US" baseline="30000" dirty="0"/>
              <a:t>-</a:t>
            </a:r>
            <a:r>
              <a:rPr lang="en-US" dirty="0"/>
              <a:t> reduced ( lower on Table J)</a:t>
            </a:r>
          </a:p>
          <a:p>
            <a:pPr lvl="1"/>
            <a:r>
              <a:rPr lang="en-US" dirty="0"/>
              <a:t>The anode is the site of oxidation  </a:t>
            </a:r>
          </a:p>
          <a:p>
            <a:pPr lvl="2"/>
            <a:r>
              <a:rPr lang="en-US" dirty="0"/>
              <a:t>Lose e</a:t>
            </a:r>
            <a:r>
              <a:rPr lang="en-US" baseline="30000" dirty="0"/>
              <a:t>-</a:t>
            </a:r>
            <a:r>
              <a:rPr lang="en-US" dirty="0"/>
              <a:t> oxidized (higher on Table J)</a:t>
            </a:r>
          </a:p>
          <a:p>
            <a:r>
              <a:rPr lang="en-US" dirty="0"/>
              <a:t>When e- flow through a wire = electricity</a:t>
            </a:r>
          </a:p>
          <a:p>
            <a:pPr lvl="2"/>
            <a:endParaRPr lang="en-US" dirty="0"/>
          </a:p>
          <a:p>
            <a:pPr marL="658368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27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2. The cathode (Cu) becomes negatively charged and attracts + ions from the solution. </a:t>
            </a:r>
          </a:p>
          <a:p>
            <a:r>
              <a:rPr lang="en-US" dirty="0"/>
              <a:t>The + ions gain excess e</a:t>
            </a:r>
            <a:r>
              <a:rPr lang="en-US" baseline="30000" dirty="0"/>
              <a:t>-</a:t>
            </a:r>
            <a:r>
              <a:rPr lang="en-US" dirty="0"/>
              <a:t> from the electrode. 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They are Reduced!</a:t>
            </a:r>
          </a:p>
          <a:p>
            <a:pPr lvl="1"/>
            <a:r>
              <a:rPr lang="en-US" dirty="0"/>
              <a:t>Cu</a:t>
            </a:r>
            <a:r>
              <a:rPr lang="en-US" baseline="30000" dirty="0"/>
              <a:t>+2 </a:t>
            </a:r>
            <a:r>
              <a:rPr lang="en-US" dirty="0"/>
              <a:t>+ 2e</a:t>
            </a:r>
            <a:r>
              <a:rPr lang="en-US" baseline="30000" dirty="0"/>
              <a:t>-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Cu</a:t>
            </a:r>
            <a:r>
              <a:rPr lang="en-US" baseline="30000" dirty="0">
                <a:sym typeface="Wingdings"/>
              </a:rPr>
              <a:t>0</a:t>
            </a:r>
            <a:endParaRPr lang="en-US" baseline="30000" dirty="0"/>
          </a:p>
          <a:p>
            <a:r>
              <a:rPr lang="en-US" dirty="0"/>
              <a:t>As these ions gain e</a:t>
            </a:r>
            <a:r>
              <a:rPr lang="en-US" baseline="30000" dirty="0"/>
              <a:t>-</a:t>
            </a:r>
            <a:r>
              <a:rPr lang="en-US" dirty="0"/>
              <a:t> they become neutral (0 charge) and are no longer soluble.</a:t>
            </a:r>
          </a:p>
          <a:p>
            <a:r>
              <a:rPr lang="en-US" dirty="0"/>
              <a:t>They adhere to the electrode which increases in mass.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7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 The anode loses e- and becomes + charged.   The + ions are soluble so the anode gets smaller.</a:t>
            </a:r>
          </a:p>
          <a:p>
            <a:r>
              <a:rPr lang="en-US" dirty="0"/>
              <a:t>4.  A salt bridge must connect the 2 chambers to allow movement of + ions toward the cathode</a:t>
            </a:r>
          </a:p>
          <a:p>
            <a:r>
              <a:rPr lang="en-US" dirty="0"/>
              <a:t>5.  When the system reaches equilibrium, the electrical potential is 0 </a:t>
            </a:r>
            <a:r>
              <a:rPr lang="en-US" dirty="0">
                <a:sym typeface="Wingdings"/>
              </a:rPr>
              <a:t> the battery is dead!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43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Electrolytic Cells (Electrolysis)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Reactions which do not occur spontaneously can be forced to happen by supplying electric current (energy)</a:t>
            </a:r>
          </a:p>
        </p:txBody>
      </p:sp>
    </p:spTree>
    <p:extLst>
      <p:ext uri="{BB962C8B-B14F-4D97-AF65-F5344CB8AC3E}">
        <p14:creationId xmlns:p14="http://schemas.microsoft.com/office/powerpoint/2010/main" val="38396354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lectrolysis | Chemistry">
            <a:extLst>
              <a:ext uri="{FF2B5EF4-FFF2-40B4-BE49-F238E27FC236}">
                <a16:creationId xmlns:a16="http://schemas.microsoft.com/office/drawing/2014/main" id="{D19A76B0-3F38-73C1-3934-A983D0A2A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718" y="736271"/>
            <a:ext cx="6208079" cy="4928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120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r>
              <a:rPr lang="en-US" dirty="0"/>
              <a:t>Battery pushes e- from the negative terminal to one electrode ( it becomes negatively charged) </a:t>
            </a:r>
          </a:p>
          <a:p>
            <a:pPr marL="596646" indent="-514350">
              <a:buAutoNum type="arabicPeriod"/>
            </a:pPr>
            <a:r>
              <a:rPr lang="en-US" dirty="0"/>
              <a:t>2.  The positive terminal of the battery pulls e- away from the other electrode (leaving it positively charged)  </a:t>
            </a:r>
          </a:p>
          <a:p>
            <a:pPr marL="82296" indent="0">
              <a:buNone/>
            </a:pPr>
            <a:r>
              <a:rPr lang="en-US" dirty="0"/>
              <a:t>	This is </a:t>
            </a:r>
            <a:r>
              <a:rPr lang="en-US" u="sng" dirty="0"/>
              <a:t>oxidation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so this is the 	</a:t>
            </a:r>
            <a:r>
              <a:rPr lang="en-US" u="sng" dirty="0">
                <a:sym typeface="Wingdings" panose="05000000000000000000" pitchFamily="2" charset="2"/>
              </a:rPr>
              <a:t>anode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130534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u="sng" dirty="0"/>
          </a:p>
          <a:p>
            <a:endParaRPr lang="tr-TR" i="1" u="sng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2351208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 At the negative (-) electrode,  e- from the battery are gained by the + ions in solution.  </a:t>
            </a:r>
          </a:p>
          <a:p>
            <a:pPr lvl="1"/>
            <a:r>
              <a:rPr lang="en-US" dirty="0"/>
              <a:t>This is </a:t>
            </a:r>
            <a:r>
              <a:rPr lang="en-US" u="sng" dirty="0"/>
              <a:t>reduction</a:t>
            </a:r>
            <a:r>
              <a:rPr lang="en-US" dirty="0"/>
              <a:t> so this is the </a:t>
            </a:r>
            <a:r>
              <a:rPr lang="en-US" u="sng" dirty="0"/>
              <a:t>cathode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8509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LEO says 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Lose electrons oxidized.</a:t>
            </a:r>
          </a:p>
          <a:p>
            <a:r>
              <a:rPr lang="en-US" sz="4800" dirty="0"/>
              <a:t>Gain electrons reduced.</a:t>
            </a:r>
          </a:p>
        </p:txBody>
      </p:sp>
    </p:spTree>
    <p:extLst>
      <p:ext uri="{BB962C8B-B14F-4D97-AF65-F5344CB8AC3E}">
        <p14:creationId xmlns:p14="http://schemas.microsoft.com/office/powerpoint/2010/main" val="2694491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Electrolysis of Water</a:t>
            </a:r>
          </a:p>
        </p:txBody>
      </p:sp>
      <p:pic>
        <p:nvPicPr>
          <p:cNvPr id="2050" name="Picture 2" descr="Electrolysis of water, illustration - Stock Image - C050/8178 - Science  Photo Library">
            <a:extLst>
              <a:ext uri="{FF2B5EF4-FFF2-40B4-BE49-F238E27FC236}">
                <a16:creationId xmlns:a16="http://schemas.microsoft.com/office/drawing/2014/main" id="{81417599-96AB-F881-3C8B-C43E949303B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475" y="1447800"/>
            <a:ext cx="48006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3579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4FEBFC-BB4D-53AE-C75A-19B115117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Electrochemical VS Electrolytic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EBCB8F-EB54-12F2-41F1-3835DCA7B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Electrochemical </a:t>
            </a:r>
          </a:p>
          <a:p>
            <a:pPr lvl="1"/>
            <a:r>
              <a:rPr lang="en-US" dirty="0"/>
              <a:t>Produces electrical energy from chemical</a:t>
            </a:r>
          </a:p>
          <a:p>
            <a:pPr lvl="1"/>
            <a:r>
              <a:rPr lang="en-US" dirty="0"/>
              <a:t>It IS a battery</a:t>
            </a:r>
          </a:p>
          <a:p>
            <a:pPr lvl="1"/>
            <a:r>
              <a:rPr lang="en-US" dirty="0"/>
              <a:t>Anode is - , Cathode is +</a:t>
            </a:r>
          </a:p>
          <a:p>
            <a:r>
              <a:rPr lang="en-US" dirty="0"/>
              <a:t>Electrolytic</a:t>
            </a:r>
          </a:p>
          <a:p>
            <a:pPr lvl="1"/>
            <a:r>
              <a:rPr lang="en-US" dirty="0"/>
              <a:t>Requires electrical energy to produce a chemical reaction</a:t>
            </a:r>
          </a:p>
          <a:p>
            <a:pPr lvl="1"/>
            <a:r>
              <a:rPr lang="en-US" dirty="0"/>
              <a:t>It REQUIRES a battery</a:t>
            </a:r>
          </a:p>
          <a:p>
            <a:pPr lvl="1"/>
            <a:r>
              <a:rPr lang="en-US" dirty="0"/>
              <a:t>Anode is +, Cathode is -</a:t>
            </a:r>
          </a:p>
        </p:txBody>
      </p:sp>
    </p:spTree>
    <p:extLst>
      <p:ext uri="{BB962C8B-B14F-4D97-AF65-F5344CB8AC3E}">
        <p14:creationId xmlns:p14="http://schemas.microsoft.com/office/powerpoint/2010/main" val="42627166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18B8D-7149-4CFD-E4F9-873B7FD13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1D81A-0A15-C63B-984E-7E27197E6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578" y="1447800"/>
            <a:ext cx="7498080" cy="4800600"/>
          </a:xfrm>
        </p:spPr>
        <p:txBody>
          <a:bodyPr/>
          <a:lstStyle/>
          <a:p>
            <a:r>
              <a:rPr lang="en-US" dirty="0"/>
              <a:t>For BOTH electrochemical and electrolytic </a:t>
            </a:r>
            <a:r>
              <a:rPr lang="en-US" dirty="0">
                <a:sym typeface="Wingdings" panose="05000000000000000000" pitchFamily="2" charset="2"/>
              </a:rPr>
              <a:t></a:t>
            </a:r>
          </a:p>
          <a:p>
            <a:r>
              <a:rPr lang="en-US" dirty="0">
                <a:sym typeface="Wingdings" panose="05000000000000000000" pitchFamily="2" charset="2"/>
              </a:rPr>
              <a:t>Reduction occurs at the cathode – it increases in mass</a:t>
            </a:r>
          </a:p>
          <a:p>
            <a:r>
              <a:rPr lang="en-US" dirty="0">
                <a:sym typeface="Wingdings" panose="05000000000000000000" pitchFamily="2" charset="2"/>
              </a:rPr>
              <a:t>Oxidation occurs at the anode – it decreases in mass.</a:t>
            </a:r>
            <a:endParaRPr lang="en-US" dirty="0"/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302B0ACF-B3D4-5BFA-CB0C-60930B72E617}"/>
              </a:ext>
            </a:extLst>
          </p:cNvPr>
          <p:cNvSpPr/>
          <p:nvPr/>
        </p:nvSpPr>
        <p:spPr>
          <a:xfrm>
            <a:off x="5142445" y="3080825"/>
            <a:ext cx="484632" cy="58416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71FFABBF-5955-9791-1C1A-44A6B5FAE732}"/>
              </a:ext>
            </a:extLst>
          </p:cNvPr>
          <p:cNvSpPr/>
          <p:nvPr/>
        </p:nvSpPr>
        <p:spPr>
          <a:xfrm>
            <a:off x="5184648" y="4206241"/>
            <a:ext cx="484632" cy="58416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07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Oxidizing Agent </a:t>
            </a:r>
          </a:p>
          <a:p>
            <a:pPr lvl="1"/>
            <a:r>
              <a:rPr lang="en-US" dirty="0"/>
              <a:t>Causes another substance to be oxidized (lose e-)</a:t>
            </a:r>
          </a:p>
          <a:p>
            <a:pPr lvl="1"/>
            <a:r>
              <a:rPr lang="en-US" dirty="0"/>
              <a:t>It does this by gaining electrons – it is reduced</a:t>
            </a:r>
          </a:p>
          <a:p>
            <a:r>
              <a:rPr lang="en-US" dirty="0"/>
              <a:t>Reducing Agent</a:t>
            </a:r>
          </a:p>
          <a:p>
            <a:pPr lvl="1"/>
            <a:r>
              <a:rPr lang="en-US" dirty="0"/>
              <a:t>Causes another substance to be reduced</a:t>
            </a:r>
          </a:p>
          <a:p>
            <a:pPr lvl="1"/>
            <a:r>
              <a:rPr lang="en-US" dirty="0"/>
              <a:t>(gain e-)</a:t>
            </a:r>
          </a:p>
          <a:p>
            <a:pPr lvl="1"/>
            <a:r>
              <a:rPr lang="en-US" dirty="0"/>
              <a:t>It does this by losing electrons – it is oxidized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8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substance oxidized is always the reducing agent.</a:t>
            </a:r>
          </a:p>
          <a:p>
            <a:r>
              <a:rPr lang="en-US" dirty="0"/>
              <a:t>The substance reduced is always the oxidizing agent.</a:t>
            </a:r>
          </a:p>
          <a:p>
            <a:r>
              <a:rPr lang="en-US" dirty="0"/>
              <a:t>You must always include the oxidation # and the sign (+ or -) for all substances in this unit!!</a:t>
            </a:r>
          </a:p>
          <a:p>
            <a:r>
              <a:rPr lang="en-US" dirty="0"/>
              <a:t>The substance oxidized, reduced, the oxidizing agent and the reducing agent are </a:t>
            </a:r>
            <a:r>
              <a:rPr lang="en-US" u="sng" dirty="0"/>
              <a:t>always</a:t>
            </a:r>
            <a:r>
              <a:rPr lang="en-US" dirty="0"/>
              <a:t> on the reactants side of the equation!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173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Steps for REDOX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 find oxidation #’s for each element in the equation.</a:t>
            </a:r>
          </a:p>
          <a:p>
            <a:endParaRPr lang="en-US" dirty="0"/>
          </a:p>
          <a:p>
            <a:r>
              <a:rPr lang="en-US" dirty="0"/>
              <a:t>2.  determine which oxidation #’s change and write half reactions (e- equations)</a:t>
            </a:r>
          </a:p>
          <a:p>
            <a:endParaRPr lang="en-US" dirty="0"/>
          </a:p>
          <a:p>
            <a:r>
              <a:rPr lang="en-US" dirty="0"/>
              <a:t>3.  label the substance oxidized (it is also the reducing agent) and the substance reduced  ( it is also the oxidizing agent).</a:t>
            </a:r>
          </a:p>
        </p:txBody>
      </p:sp>
    </p:spTree>
    <p:extLst>
      <p:ext uri="{BB962C8B-B14F-4D97-AF65-F5344CB8AC3E}">
        <p14:creationId xmlns:p14="http://schemas.microsoft.com/office/powerpoint/2010/main" val="285225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 Balance the Reaction </a:t>
            </a:r>
            <a:br>
              <a:rPr lang="en-US" dirty="0"/>
            </a:br>
            <a:r>
              <a:rPr lang="en-US" dirty="0"/>
              <a:t>  (conservation of matter)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4.  multiply each half reaction by a coefficient which will make the number of electrons lost by one substance equal the number of electrons gained by the other substance.  </a:t>
            </a:r>
          </a:p>
          <a:p>
            <a:r>
              <a:rPr lang="en-US" dirty="0"/>
              <a:t>5.  Transfer the coefficients used to balance electrons back to the general equation.</a:t>
            </a:r>
          </a:p>
          <a:p>
            <a:r>
              <a:rPr lang="en-US" dirty="0"/>
              <a:t>6.  continue to balance by inspection – must balance both Mass and Charge!</a:t>
            </a:r>
          </a:p>
        </p:txBody>
      </p:sp>
    </p:spTree>
    <p:extLst>
      <p:ext uri="{BB962C8B-B14F-4D97-AF65-F5344CB8AC3E}">
        <p14:creationId xmlns:p14="http://schemas.microsoft.com/office/powerpoint/2010/main" val="4193508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assigning oxidation #’s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 Any free element has an oxidation # of 0.  (free elements are not combined with anything but themselves)  </a:t>
            </a:r>
          </a:p>
          <a:p>
            <a:r>
              <a:rPr lang="en-US" dirty="0"/>
              <a:t>2.  The oxidation number of a monatomic ion is equal to the charge on the ion.</a:t>
            </a:r>
          </a:p>
          <a:p>
            <a:r>
              <a:rPr lang="en-US" dirty="0"/>
              <a:t>3.  The sum of the oxidation #’s for all atoms in a neutral compound must equal 0.   The sum of the oxidation #’s in a polyatomic ion must equal the charge on the ion.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88008" y="4270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88008" y="1600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5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4.  Oxygen is always -2</a:t>
            </a:r>
          </a:p>
          <a:p>
            <a:pPr lvl="1"/>
            <a:r>
              <a:rPr lang="en-US" dirty="0"/>
              <a:t>Exceptions:  in peroxides (H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) it is -1</a:t>
            </a:r>
          </a:p>
          <a:p>
            <a:pPr lvl="1"/>
            <a:r>
              <a:rPr lang="en-US" dirty="0"/>
              <a:t>When combined with Fluorine it is +2</a:t>
            </a:r>
          </a:p>
          <a:p>
            <a:endParaRPr lang="en-US" dirty="0"/>
          </a:p>
          <a:p>
            <a:r>
              <a:rPr lang="en-US" dirty="0"/>
              <a:t>5.  Hydrogen is always +1</a:t>
            </a:r>
          </a:p>
          <a:p>
            <a:pPr lvl="1"/>
            <a:r>
              <a:rPr lang="en-US" dirty="0"/>
              <a:t>Exceptions:  When combined with a group 1 or 2 metal it is -1  (these are called metal hydrides)</a:t>
            </a:r>
          </a:p>
          <a:p>
            <a:pPr lvl="2"/>
            <a:r>
              <a:rPr lang="en-US" dirty="0"/>
              <a:t>Examples:  </a:t>
            </a:r>
            <a:r>
              <a:rPr lang="en-US" dirty="0" err="1"/>
              <a:t>NaH</a:t>
            </a:r>
            <a:r>
              <a:rPr lang="en-US" dirty="0"/>
              <a:t>    CaH</a:t>
            </a:r>
            <a:r>
              <a:rPr lang="en-US" baseline="-25000" dirty="0"/>
              <a:t>2</a:t>
            </a:r>
            <a:endParaRPr lang="en-US" dirty="0"/>
          </a:p>
          <a:p>
            <a:endParaRPr lang="en-US" dirty="0"/>
          </a:p>
          <a:p>
            <a:r>
              <a:rPr lang="en-US" dirty="0"/>
              <a:t>6.  Group 1 metals are always +1.  Group 2 metals are always +2.  There are </a:t>
            </a:r>
            <a:r>
              <a:rPr lang="en-US" u="sng" dirty="0"/>
              <a:t>NO</a:t>
            </a:r>
            <a:r>
              <a:rPr lang="en-US" dirty="0"/>
              <a:t> exceptions!</a:t>
            </a:r>
          </a:p>
        </p:txBody>
      </p:sp>
    </p:spTree>
    <p:extLst>
      <p:ext uri="{BB962C8B-B14F-4D97-AF65-F5344CB8AC3E}">
        <p14:creationId xmlns:p14="http://schemas.microsoft.com/office/powerpoint/2010/main" val="2786207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1289</TotalTime>
  <Words>1138</Words>
  <Application>Microsoft Office PowerPoint</Application>
  <PresentationFormat>On-screen Show (4:3)</PresentationFormat>
  <Paragraphs>157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Gill Sans MT</vt:lpstr>
      <vt:lpstr>Verdana</vt:lpstr>
      <vt:lpstr>Wingdings</vt:lpstr>
      <vt:lpstr>Wingdings 2</vt:lpstr>
      <vt:lpstr>Solstice</vt:lpstr>
      <vt:lpstr>Unit 12</vt:lpstr>
      <vt:lpstr>PowerPoint Presentation</vt:lpstr>
      <vt:lpstr>LEO says GER</vt:lpstr>
      <vt:lpstr>PowerPoint Presentation</vt:lpstr>
      <vt:lpstr>PowerPoint Presentation</vt:lpstr>
      <vt:lpstr>Steps for REDOX problems</vt:lpstr>
      <vt:lpstr>To Balance the Reaction    (conservation of matter)</vt:lpstr>
      <vt:lpstr>Rules for assigning oxidation #’s</vt:lpstr>
      <vt:lpstr>PowerPoint Presentation</vt:lpstr>
      <vt:lpstr>PowerPoint Presentation</vt:lpstr>
      <vt:lpstr>Recognizing REDOX reactions</vt:lpstr>
      <vt:lpstr>PowerPoint Presentation</vt:lpstr>
      <vt:lpstr>Practice</vt:lpstr>
      <vt:lpstr>PowerPoint Presentation</vt:lpstr>
      <vt:lpstr>Balancing Redox - Examples</vt:lpstr>
      <vt:lpstr>PowerPoint Presentation</vt:lpstr>
      <vt:lpstr>PowerPoint Presentation</vt:lpstr>
      <vt:lpstr>PowerPoint Presentation</vt:lpstr>
      <vt:lpstr>PowerPoint Presentation</vt:lpstr>
      <vt:lpstr>Examples</vt:lpstr>
      <vt:lpstr>Electrochemical Cells</vt:lpstr>
      <vt:lpstr>PowerPoint Presentation</vt:lpstr>
      <vt:lpstr>How it works!</vt:lpstr>
      <vt:lpstr>PowerPoint Presentation</vt:lpstr>
      <vt:lpstr>PowerPoint Presentation</vt:lpstr>
      <vt:lpstr>Electrolytic Cells (Electrolysis)</vt:lpstr>
      <vt:lpstr>PowerPoint Presentation</vt:lpstr>
      <vt:lpstr>How it works</vt:lpstr>
      <vt:lpstr>PowerPoint Presentation</vt:lpstr>
      <vt:lpstr>Electrolysis of Water</vt:lpstr>
      <vt:lpstr>Electrochemical VS Electrolytic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12</dc:title>
  <dc:subject/>
  <dc:creator>Office 2004 Test Drive User</dc:creator>
  <cp:keywords/>
  <dc:description/>
  <cp:lastModifiedBy>Diane Williams</cp:lastModifiedBy>
  <cp:revision>46</cp:revision>
  <dcterms:created xsi:type="dcterms:W3CDTF">2024-02-14T17:08:16Z</dcterms:created>
  <dcterms:modified xsi:type="dcterms:W3CDTF">2024-03-04T18:18:51Z</dcterms:modified>
  <cp:category/>
</cp:coreProperties>
</file>