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09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4" r:id="rId48"/>
    <p:sldId id="303" r:id="rId49"/>
    <p:sldId id="302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23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27096-E6C7-104A-B3FD-54F95B445503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A8A7BA-2E54-5441-9AEC-8244079412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0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8A7BA-2E54-5441-9AEC-82440794123D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941D096-54BD-E54F-B253-6E79DE214E8D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08C14BE-98C0-5641-BA66-3E8E9E18798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Unit 13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tx1"/>
                </a:solidFill>
              </a:rPr>
              <a:t>Organic Chemistry</a:t>
            </a:r>
          </a:p>
        </p:txBody>
      </p:sp>
      <p:pic>
        <p:nvPicPr>
          <p:cNvPr id="1026" name="Picture 2" descr="Everything You Need to Know About Organic chemistry.">
            <a:extLst>
              <a:ext uri="{FF2B5EF4-FFF2-40B4-BE49-F238E27FC236}">
                <a16:creationId xmlns:a16="http://schemas.microsoft.com/office/drawing/2014/main" id="{A4DE2884-9299-2C16-EC8B-E972352F1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13" y="3280077"/>
            <a:ext cx="4813249" cy="321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711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Isomers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Compounds with the same chemical formula but different structural formula.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10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5</a:t>
            </a:r>
            <a:r>
              <a:rPr lang="en-US" dirty="0"/>
              <a:t>H</a:t>
            </a:r>
            <a:r>
              <a:rPr lang="en-US" baseline="-25000" dirty="0"/>
              <a:t>12</a:t>
            </a:r>
          </a:p>
          <a:p>
            <a:pPr lvl="1"/>
            <a:endParaRPr lang="en-US" baseline="-25000" dirty="0"/>
          </a:p>
          <a:p>
            <a:pPr lvl="1"/>
            <a:endParaRPr lang="en-US" baseline="-25000" dirty="0"/>
          </a:p>
          <a:p>
            <a:pPr lvl="1"/>
            <a:endParaRPr lang="en-US" baseline="-25000" dirty="0"/>
          </a:p>
          <a:p>
            <a:pPr lvl="1"/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6</a:t>
            </a:r>
            <a:r>
              <a:rPr lang="en-US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5549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Carbons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– carbon bonded to only one other carbon – end of chain</a:t>
            </a:r>
          </a:p>
          <a:p>
            <a:r>
              <a:rPr lang="en-US" dirty="0"/>
              <a:t>Secondary – carbon bonded to two other carbons</a:t>
            </a:r>
          </a:p>
          <a:p>
            <a:r>
              <a:rPr lang="en-US" dirty="0"/>
              <a:t>Tertiary – carbon bonded to three other carbons</a:t>
            </a:r>
          </a:p>
          <a:p>
            <a:r>
              <a:rPr lang="en-US" dirty="0" err="1"/>
              <a:t>Quartenary</a:t>
            </a:r>
            <a:r>
              <a:rPr lang="en-US" dirty="0"/>
              <a:t> – carbon bonded to four other carbons.</a:t>
            </a:r>
          </a:p>
        </p:txBody>
      </p:sp>
    </p:spTree>
    <p:extLst>
      <p:ext uri="{BB962C8B-B14F-4D97-AF65-F5344CB8AC3E}">
        <p14:creationId xmlns:p14="http://schemas.microsoft.com/office/powerpoint/2010/main" val="4131473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pic>
        <p:nvPicPr>
          <p:cNvPr id="4" name="Picture 3" descr="images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425" y="0"/>
            <a:ext cx="2057400" cy="149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93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Isomer – </a:t>
            </a:r>
          </a:p>
          <a:p>
            <a:pPr lvl="1"/>
            <a:r>
              <a:rPr lang="en-US" dirty="0"/>
              <a:t>Same chemical formula, different structure</a:t>
            </a:r>
          </a:p>
          <a:p>
            <a:r>
              <a:rPr lang="en-US" dirty="0"/>
              <a:t>Ion – Charged particle </a:t>
            </a:r>
          </a:p>
          <a:p>
            <a:pPr lvl="1"/>
            <a:r>
              <a:rPr lang="en-US" dirty="0"/>
              <a:t>Same atomic # (protons – same element) </a:t>
            </a:r>
          </a:p>
          <a:p>
            <a:pPr marL="658368" lvl="2" indent="0">
              <a:buNone/>
            </a:pPr>
            <a:r>
              <a:rPr lang="en-US" dirty="0"/>
              <a:t>Different electrons</a:t>
            </a:r>
          </a:p>
          <a:p>
            <a:r>
              <a:rPr lang="en-US" dirty="0"/>
              <a:t>Isotope – </a:t>
            </a:r>
          </a:p>
          <a:p>
            <a:pPr lvl="1"/>
            <a:r>
              <a:rPr lang="en-US" dirty="0"/>
              <a:t>Same atomic # (protons – same element) different # neutrons (mass).</a:t>
            </a:r>
          </a:p>
        </p:txBody>
      </p:sp>
    </p:spTree>
    <p:extLst>
      <p:ext uri="{BB962C8B-B14F-4D97-AF65-F5344CB8AC3E}">
        <p14:creationId xmlns:p14="http://schemas.microsoft.com/office/powerpoint/2010/main" val="2694220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Homologous Series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 of organic compounds with similar structure.</a:t>
            </a:r>
          </a:p>
          <a:p>
            <a:r>
              <a:rPr lang="en-US" dirty="0"/>
              <a:t>Each member of the group differs from the one before by a common group of atoms.  (CH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5927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Alkanes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bonded carbon chains (saturated).</a:t>
            </a:r>
          </a:p>
          <a:p>
            <a:r>
              <a:rPr lang="en-US" dirty="0"/>
              <a:t>Names end in ANE</a:t>
            </a:r>
          </a:p>
          <a:p>
            <a:r>
              <a:rPr lang="en-US" dirty="0"/>
              <a:t>Prefix tells how many carbon are in the chain.</a:t>
            </a:r>
          </a:p>
          <a:p>
            <a:pPr lvl="1"/>
            <a:r>
              <a:rPr lang="en-US" dirty="0"/>
              <a:t>meth = 1		hex  = 6</a:t>
            </a:r>
          </a:p>
          <a:p>
            <a:pPr lvl="1"/>
            <a:r>
              <a:rPr lang="en-US" dirty="0"/>
              <a:t>eth   = 2		</a:t>
            </a:r>
            <a:r>
              <a:rPr lang="en-US" dirty="0" err="1"/>
              <a:t>hept</a:t>
            </a:r>
            <a:r>
              <a:rPr lang="en-US" dirty="0"/>
              <a:t> = 7</a:t>
            </a:r>
          </a:p>
          <a:p>
            <a:pPr lvl="1"/>
            <a:r>
              <a:rPr lang="en-US" dirty="0"/>
              <a:t>prop = 3		</a:t>
            </a:r>
            <a:r>
              <a:rPr lang="en-US" dirty="0" err="1"/>
              <a:t>oct</a:t>
            </a:r>
            <a:r>
              <a:rPr lang="en-US" dirty="0"/>
              <a:t>   = 8</a:t>
            </a:r>
          </a:p>
          <a:p>
            <a:pPr lvl="1"/>
            <a:r>
              <a:rPr lang="en-US" dirty="0"/>
              <a:t>but   = 4		non  = 9</a:t>
            </a:r>
          </a:p>
          <a:p>
            <a:pPr lvl="1"/>
            <a:r>
              <a:rPr lang="en-US" dirty="0"/>
              <a:t>pent = 5		</a:t>
            </a:r>
            <a:r>
              <a:rPr lang="en-US" dirty="0" err="1"/>
              <a:t>dec</a:t>
            </a:r>
            <a:r>
              <a:rPr lang="en-US" dirty="0"/>
              <a:t>  = 10</a:t>
            </a:r>
          </a:p>
        </p:txBody>
      </p:sp>
    </p:spTree>
    <p:extLst>
      <p:ext uri="{BB962C8B-B14F-4D97-AF65-F5344CB8AC3E}">
        <p14:creationId xmlns:p14="http://schemas.microsoft.com/office/powerpoint/2010/main" val="281582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pPr marL="82296" indent="0">
              <a:buNone/>
            </a:pPr>
            <a:endParaRPr lang="en-US" u="sng" dirty="0"/>
          </a:p>
          <a:p>
            <a:pPr marL="82296" indent="0">
              <a:buNone/>
            </a:pPr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	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6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8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10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General Formula?</a:t>
            </a:r>
          </a:p>
        </p:txBody>
      </p:sp>
    </p:spTree>
    <p:extLst>
      <p:ext uri="{BB962C8B-B14F-4D97-AF65-F5344CB8AC3E}">
        <p14:creationId xmlns:p14="http://schemas.microsoft.com/office/powerpoint/2010/main" val="153834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Alkenes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double bond in the carbon chain.</a:t>
            </a:r>
          </a:p>
          <a:p>
            <a:r>
              <a:rPr lang="en-US" dirty="0"/>
              <a:t>Name ends in </a:t>
            </a:r>
            <a:r>
              <a:rPr lang="en-US" u="sng" dirty="0" err="1"/>
              <a:t>ene</a:t>
            </a:r>
            <a:endParaRPr lang="en-US" u="sng" dirty="0"/>
          </a:p>
          <a:p>
            <a:r>
              <a:rPr lang="en-US" dirty="0"/>
              <a:t>Unsaturated molecules (due to double bonds between carbons)</a:t>
            </a:r>
          </a:p>
        </p:txBody>
      </p:sp>
    </p:spTree>
    <p:extLst>
      <p:ext uri="{BB962C8B-B14F-4D97-AF65-F5344CB8AC3E}">
        <p14:creationId xmlns:p14="http://schemas.microsoft.com/office/powerpoint/2010/main" val="3380321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4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6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8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5</a:t>
            </a:r>
            <a:r>
              <a:rPr lang="en-US" dirty="0"/>
              <a:t>H</a:t>
            </a:r>
            <a:r>
              <a:rPr lang="en-US" baseline="-25000" dirty="0"/>
              <a:t>10</a:t>
            </a:r>
          </a:p>
          <a:p>
            <a:endParaRPr lang="en-US" baseline="-25000" dirty="0"/>
          </a:p>
          <a:p>
            <a:r>
              <a:rPr lang="en-US" dirty="0"/>
              <a:t>General formula??</a:t>
            </a:r>
          </a:p>
        </p:txBody>
      </p:sp>
    </p:spTree>
    <p:extLst>
      <p:ext uri="{BB962C8B-B14F-4D97-AF65-F5344CB8AC3E}">
        <p14:creationId xmlns:p14="http://schemas.microsoft.com/office/powerpoint/2010/main" val="27089639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Alkynes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triple bond in carbon chain.</a:t>
            </a:r>
          </a:p>
          <a:p>
            <a:r>
              <a:rPr lang="en-US" dirty="0"/>
              <a:t>Name ends in </a:t>
            </a:r>
            <a:r>
              <a:rPr lang="en-US" u="sng" dirty="0" err="1"/>
              <a:t>yne</a:t>
            </a:r>
            <a:endParaRPr lang="en-US" u="sng" dirty="0"/>
          </a:p>
          <a:p>
            <a:r>
              <a:rPr lang="en-US" dirty="0"/>
              <a:t>Unsaturated compounds.  </a:t>
            </a:r>
          </a:p>
          <a:p>
            <a:r>
              <a:rPr lang="en-US" dirty="0"/>
              <a:t>A.K.A.  Acetylene series.</a:t>
            </a:r>
          </a:p>
        </p:txBody>
      </p:sp>
    </p:spTree>
    <p:extLst>
      <p:ext uri="{BB962C8B-B14F-4D97-AF65-F5344CB8AC3E}">
        <p14:creationId xmlns:p14="http://schemas.microsoft.com/office/powerpoint/2010/main" val="177531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Characteristics of organic molecules</a:t>
            </a:r>
          </a:p>
          <a:p>
            <a:r>
              <a:rPr lang="en-US" dirty="0"/>
              <a:t>2.  Naming Hydrocarbon series and substituted hydrocarbons(functional groups)</a:t>
            </a:r>
          </a:p>
          <a:p>
            <a:r>
              <a:rPr lang="en-US" dirty="0"/>
              <a:t>3.  Organic Reactions</a:t>
            </a:r>
          </a:p>
        </p:txBody>
      </p:sp>
    </p:spTree>
    <p:extLst>
      <p:ext uri="{BB962C8B-B14F-4D97-AF65-F5344CB8AC3E}">
        <p14:creationId xmlns:p14="http://schemas.microsoft.com/office/powerpoint/2010/main" val="1199863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2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4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6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</a:t>
            </a:r>
            <a:r>
              <a:rPr lang="en-US" baseline="-25000" dirty="0"/>
              <a:t>5</a:t>
            </a:r>
            <a:r>
              <a:rPr lang="en-US" dirty="0"/>
              <a:t>H</a:t>
            </a:r>
            <a:r>
              <a:rPr lang="en-US" baseline="-25000" dirty="0"/>
              <a:t>8</a:t>
            </a:r>
          </a:p>
          <a:p>
            <a:endParaRPr lang="en-US" baseline="-25000" dirty="0"/>
          </a:p>
          <a:p>
            <a:r>
              <a:rPr lang="en-US" dirty="0"/>
              <a:t>General formula?</a:t>
            </a:r>
          </a:p>
        </p:txBody>
      </p:sp>
    </p:spTree>
    <p:extLst>
      <p:ext uri="{BB962C8B-B14F-4D97-AF65-F5344CB8AC3E}">
        <p14:creationId xmlns:p14="http://schemas.microsoft.com/office/powerpoint/2010/main" val="2673291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astle Learning Chemistry Table P">
            <a:extLst>
              <a:ext uri="{FF2B5EF4-FFF2-40B4-BE49-F238E27FC236}">
                <a16:creationId xmlns:a16="http://schemas.microsoft.com/office/drawing/2014/main" id="{CEF554CC-D640-DCE8-FE85-A31C4EB86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755" y="190500"/>
            <a:ext cx="24288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ED8B6530-C7F5-8B8A-99A2-4AC2C93B4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524" y="3517817"/>
            <a:ext cx="5067300" cy="293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467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Alkadiene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double bonds in structure</a:t>
            </a:r>
          </a:p>
          <a:p>
            <a:r>
              <a:rPr lang="en-US" dirty="0"/>
              <a:t>Name ends with </a:t>
            </a:r>
            <a:r>
              <a:rPr lang="en-US" u="sng" dirty="0" err="1"/>
              <a:t>diene</a:t>
            </a:r>
            <a:endParaRPr lang="en-US" u="sng" dirty="0"/>
          </a:p>
          <a:p>
            <a:r>
              <a:rPr lang="en-US" dirty="0"/>
              <a:t>Isomers of equal number Carbon alkyne</a:t>
            </a:r>
          </a:p>
        </p:txBody>
      </p:sp>
    </p:spTree>
    <p:extLst>
      <p:ext uri="{BB962C8B-B14F-4D97-AF65-F5344CB8AC3E}">
        <p14:creationId xmlns:p14="http://schemas.microsoft.com/office/powerpoint/2010/main" val="3883712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endParaRPr lang="en-US" u="sng" dirty="0"/>
          </a:p>
          <a:p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4</a:t>
            </a:r>
          </a:p>
          <a:p>
            <a:endParaRPr lang="en-US" baseline="-25000" dirty="0"/>
          </a:p>
          <a:p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dirty="0"/>
              <a:t>H</a:t>
            </a:r>
            <a:r>
              <a:rPr lang="en-US" baseline="-25000" dirty="0"/>
              <a:t>6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C</a:t>
            </a:r>
            <a:r>
              <a:rPr lang="en-US" baseline="-25000" dirty="0"/>
              <a:t>5</a:t>
            </a:r>
            <a:r>
              <a:rPr lang="en-US" dirty="0"/>
              <a:t>H</a:t>
            </a:r>
            <a:r>
              <a:rPr lang="en-US" baseline="-25000" dirty="0"/>
              <a:t>8</a:t>
            </a:r>
          </a:p>
          <a:p>
            <a:endParaRPr lang="en-US" baseline="-25000" dirty="0"/>
          </a:p>
          <a:p>
            <a:r>
              <a:rPr lang="en-US" dirty="0"/>
              <a:t>General formula?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17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Benzene Series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Cyclic hydrocarbon</a:t>
            </a:r>
          </a:p>
          <a:p>
            <a:r>
              <a:rPr lang="en-US" dirty="0"/>
              <a:t>First member is benzene 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6</a:t>
            </a:r>
          </a:p>
          <a:p>
            <a:r>
              <a:rPr lang="en-US" dirty="0"/>
              <a:t>A.K.A. aromatic series (smelly)</a:t>
            </a:r>
          </a:p>
          <a:p>
            <a:r>
              <a:rPr lang="en-US" dirty="0"/>
              <a:t>Behaves like a saturated hydrocarbon – unreactive.</a:t>
            </a:r>
          </a:p>
        </p:txBody>
      </p:sp>
      <p:pic>
        <p:nvPicPr>
          <p:cNvPr id="4" name="Picture 3" descr="images-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220" y="4570671"/>
            <a:ext cx="3355458" cy="1677729"/>
          </a:xfrm>
          <a:prstGeom prst="rect">
            <a:avLst/>
          </a:prstGeom>
        </p:spPr>
      </p:pic>
      <p:pic>
        <p:nvPicPr>
          <p:cNvPr id="5" name="Picture 4" descr="images-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859" y="4470400"/>
            <a:ext cx="17653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687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Substituted hydrocarbon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Made by removing one or more hydrogen atoms and replacing them with another atom or group of atoms.</a:t>
            </a:r>
          </a:p>
          <a:p>
            <a:r>
              <a:rPr lang="en-US" dirty="0"/>
              <a:t>Groups of atoms substituted for hydrogen are called functional groups.</a:t>
            </a:r>
          </a:p>
        </p:txBody>
      </p:sp>
    </p:spTree>
    <p:extLst>
      <p:ext uri="{BB962C8B-B14F-4D97-AF65-F5344CB8AC3E}">
        <p14:creationId xmlns:p14="http://schemas.microsoft.com/office/powerpoint/2010/main" val="2476495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Alkyl Radical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Alkane minus one hydrogen </a:t>
            </a:r>
          </a:p>
          <a:p>
            <a:pPr lvl="1"/>
            <a:r>
              <a:rPr lang="en-US" dirty="0"/>
              <a:t>Branch chain, not main molecule.</a:t>
            </a:r>
          </a:p>
          <a:p>
            <a:pPr lvl="1"/>
            <a:r>
              <a:rPr lang="en-US" dirty="0"/>
              <a:t>Name ends in </a:t>
            </a:r>
            <a:r>
              <a:rPr lang="en-US" u="sng" dirty="0" err="1"/>
              <a:t>yl</a:t>
            </a:r>
            <a:endParaRPr lang="en-US" u="sng" dirty="0"/>
          </a:p>
          <a:p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r>
              <a:rPr lang="en-US" dirty="0"/>
              <a:t>CH</a:t>
            </a:r>
            <a:r>
              <a:rPr lang="en-US" baseline="-25000" dirty="0"/>
              <a:t>3</a:t>
            </a:r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5</a:t>
            </a:r>
          </a:p>
          <a:p>
            <a:r>
              <a:rPr lang="en-US" dirty="0"/>
              <a:t>C</a:t>
            </a:r>
            <a:r>
              <a:rPr lang="en-US" baseline="-25000" dirty="0"/>
              <a:t>3</a:t>
            </a:r>
            <a:r>
              <a:rPr lang="en-US" dirty="0"/>
              <a:t>H</a:t>
            </a:r>
            <a:r>
              <a:rPr lang="en-US" baseline="-25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968341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Halogen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Halogen (group 17 – F, </a:t>
            </a:r>
            <a:r>
              <a:rPr lang="en-US" dirty="0" err="1"/>
              <a:t>Cl</a:t>
            </a:r>
            <a:r>
              <a:rPr lang="en-US" dirty="0"/>
              <a:t>, Br, I) takes the place of hydrogen in the hydrocarbon</a:t>
            </a:r>
          </a:p>
          <a:p>
            <a:r>
              <a:rPr lang="en-US" dirty="0"/>
              <a:t>Name the halogen plus “o” in front of hydrocarbon name.</a:t>
            </a:r>
          </a:p>
          <a:p>
            <a:r>
              <a:rPr lang="en-US" u="sng" dirty="0"/>
              <a:t>Formula</a:t>
            </a:r>
            <a:r>
              <a:rPr lang="en-US" dirty="0"/>
              <a:t>		</a:t>
            </a:r>
            <a:r>
              <a:rPr lang="en-US" u="sng" dirty="0"/>
              <a:t>Structure</a:t>
            </a:r>
            <a:r>
              <a:rPr lang="en-US" dirty="0"/>
              <a:t>		</a:t>
            </a:r>
            <a:r>
              <a:rPr lang="en-US" u="sng" dirty="0"/>
              <a:t>Name</a:t>
            </a:r>
          </a:p>
          <a:p>
            <a:endParaRPr lang="en-US" u="sng" dirty="0"/>
          </a:p>
          <a:p>
            <a:r>
              <a:rPr lang="en-US" sz="2800" dirty="0"/>
              <a:t>CH</a:t>
            </a:r>
            <a:r>
              <a:rPr lang="en-US" sz="2800" baseline="-25000" dirty="0"/>
              <a:t>3</a:t>
            </a:r>
            <a:r>
              <a:rPr lang="en-US" sz="2800" dirty="0"/>
              <a:t>CHClCH</a:t>
            </a:r>
            <a:r>
              <a:rPr lang="en-US" sz="2800" baseline="-25000" dirty="0"/>
              <a:t>3</a:t>
            </a:r>
          </a:p>
          <a:p>
            <a:endParaRPr lang="en-US" sz="2800" baseline="-25000" dirty="0"/>
          </a:p>
          <a:p>
            <a:r>
              <a:rPr lang="en-US" sz="2800" dirty="0"/>
              <a:t>CH</a:t>
            </a:r>
            <a:r>
              <a:rPr lang="en-US" sz="2800" baseline="-25000" dirty="0"/>
              <a:t>2</a:t>
            </a:r>
            <a:r>
              <a:rPr lang="en-US" sz="2800" dirty="0"/>
              <a:t>ClCH</a:t>
            </a:r>
            <a:r>
              <a:rPr lang="en-US" sz="2800" baseline="-25000" dirty="0"/>
              <a:t>2</a:t>
            </a:r>
            <a:r>
              <a:rPr lang="en-US" sz="2800" dirty="0"/>
              <a:t>CH</a:t>
            </a:r>
            <a:r>
              <a:rPr lang="en-US" sz="2800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58258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Rules for naming hydrocarbons and substituted hydrocarbons.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Find the longest unbroken chain of carbons  (It may turn corners).</a:t>
            </a:r>
          </a:p>
          <a:p>
            <a:pPr lvl="1"/>
            <a:r>
              <a:rPr lang="en-US" dirty="0"/>
              <a:t>Number the carbons starting from the end which will give the lowest numbers to carbons with substituted groups.</a:t>
            </a:r>
          </a:p>
          <a:p>
            <a:pPr lvl="1"/>
            <a:endParaRPr lang="en-US" dirty="0"/>
          </a:p>
          <a:p>
            <a:r>
              <a:rPr lang="en-US" dirty="0"/>
              <a:t>2.  Name the longest (parent) chain of carbons using the correct prefix (meth, </a:t>
            </a:r>
            <a:r>
              <a:rPr lang="en-US" dirty="0" err="1"/>
              <a:t>eth,prop</a:t>
            </a:r>
            <a:r>
              <a:rPr lang="en-US" dirty="0"/>
              <a:t>, </a:t>
            </a:r>
            <a:r>
              <a:rPr lang="en-US" dirty="0" err="1"/>
              <a:t>ect</a:t>
            </a:r>
            <a:r>
              <a:rPr lang="en-US" dirty="0"/>
              <a:t>.) and suffix (</a:t>
            </a:r>
            <a:r>
              <a:rPr lang="en-US" dirty="0" err="1"/>
              <a:t>ane</a:t>
            </a:r>
            <a:r>
              <a:rPr lang="en-US" dirty="0"/>
              <a:t>, </a:t>
            </a:r>
            <a:r>
              <a:rPr lang="en-US" dirty="0" err="1"/>
              <a:t>ene</a:t>
            </a:r>
            <a:r>
              <a:rPr lang="en-US" dirty="0"/>
              <a:t>, </a:t>
            </a:r>
            <a:r>
              <a:rPr lang="en-US" dirty="0" err="1"/>
              <a:t>yne</a:t>
            </a:r>
            <a:r>
              <a:rPr lang="en-US" dirty="0"/>
              <a:t>).</a:t>
            </a:r>
          </a:p>
          <a:p>
            <a:pPr lvl="1"/>
            <a:endParaRPr lang="en-US" dirty="0"/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65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Name the substitution groups attached to the parent chain – Indicate their position using the # of the carbon they are attached to.  </a:t>
            </a:r>
          </a:p>
          <a:p>
            <a:r>
              <a:rPr lang="en-US" dirty="0"/>
              <a:t>4.  If more than one of the same type of substitution group occurs, the # of times it occurs is indicated by a Greek prefix (di, tri, tetra) and the carbon # location is noted for each appearance.</a:t>
            </a:r>
          </a:p>
        </p:txBody>
      </p:sp>
    </p:spTree>
    <p:extLst>
      <p:ext uri="{BB962C8B-B14F-4D97-AF65-F5344CB8AC3E}">
        <p14:creationId xmlns:p14="http://schemas.microsoft.com/office/powerpoint/2010/main" val="3053335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 Chemistry – the study of carbon compounds and their reactions.</a:t>
            </a:r>
          </a:p>
          <a:p>
            <a:r>
              <a:rPr lang="en-US" dirty="0"/>
              <a:t>Must contain carbon AND hydrogen.</a:t>
            </a:r>
          </a:p>
          <a:p>
            <a:r>
              <a:rPr lang="en-US" dirty="0"/>
              <a:t>Carbon forms a skeleton/backbone for large complex molecules due to its ability to form 4 covalent bonds.</a:t>
            </a:r>
          </a:p>
          <a:p>
            <a:pPr lvl="1"/>
            <a:r>
              <a:rPr lang="en-US" dirty="0"/>
              <a:t>This makes it possible to form huge numbers of different molecules.</a:t>
            </a:r>
          </a:p>
        </p:txBody>
      </p:sp>
    </p:spTree>
    <p:extLst>
      <p:ext uri="{BB962C8B-B14F-4D97-AF65-F5344CB8AC3E}">
        <p14:creationId xmlns:p14="http://schemas.microsoft.com/office/powerpoint/2010/main" val="1798696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5.  Benzene Ring substitutions are indicated as follows:</a:t>
            </a:r>
          </a:p>
          <a:p>
            <a:pPr lvl="1"/>
            <a:r>
              <a:rPr lang="en-US" dirty="0"/>
              <a:t>1,2 – </a:t>
            </a:r>
            <a:r>
              <a:rPr lang="en-US" dirty="0" err="1"/>
              <a:t>ortho</a:t>
            </a:r>
            <a:r>
              <a:rPr lang="en-US" dirty="0"/>
              <a:t>  1,3 meta  1,4 </a:t>
            </a:r>
            <a:r>
              <a:rPr lang="en-US" dirty="0" err="1"/>
              <a:t>para</a:t>
            </a:r>
            <a:endParaRPr lang="en-US" dirty="0"/>
          </a:p>
          <a:p>
            <a:r>
              <a:rPr lang="en-US" dirty="0"/>
              <a:t>6.  If benzene is a side chain it is called phenol</a:t>
            </a:r>
          </a:p>
        </p:txBody>
      </p:sp>
    </p:spTree>
    <p:extLst>
      <p:ext uri="{BB962C8B-B14F-4D97-AF65-F5344CB8AC3E}">
        <p14:creationId xmlns:p14="http://schemas.microsoft.com/office/powerpoint/2010/main" val="36937372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0200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functional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4021" y="1447799"/>
            <a:ext cx="11377641" cy="5072675"/>
          </a:xfrm>
        </p:spPr>
        <p:txBody>
          <a:bodyPr/>
          <a:lstStyle/>
          <a:p>
            <a:r>
              <a:rPr lang="en-US" dirty="0"/>
              <a:t>Give the molecules specific properties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2" name="Picture 4" descr="Chemistry Reference Table Review Flashcards | Quizlet">
            <a:extLst>
              <a:ext uri="{FF2B5EF4-FFF2-40B4-BE49-F238E27FC236}">
                <a16:creationId xmlns:a16="http://schemas.microsoft.com/office/drawing/2014/main" id="{EBC8CF76-A416-22F4-5F38-03F960D6D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903" y="1971303"/>
            <a:ext cx="4534194" cy="585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9279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Hydroxyl Group  -OH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Classified as an alcohol</a:t>
            </a:r>
          </a:p>
          <a:p>
            <a:r>
              <a:rPr lang="en-US" dirty="0"/>
              <a:t>Name ends in </a:t>
            </a:r>
            <a:r>
              <a:rPr lang="en-US" u="sng" dirty="0" err="1"/>
              <a:t>ol</a:t>
            </a:r>
            <a:r>
              <a:rPr lang="en-US" dirty="0"/>
              <a:t> 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Formula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387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Carbonyl Group  =O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Oxygen double bonded onto the carbon chain.  </a:t>
            </a:r>
          </a:p>
          <a:p>
            <a:r>
              <a:rPr lang="en-US" dirty="0"/>
              <a:t>On a primary (end) carbon – makes the compound an aldehyde.</a:t>
            </a:r>
          </a:p>
          <a:p>
            <a:r>
              <a:rPr lang="en-US" dirty="0"/>
              <a:t>Name ends in </a:t>
            </a:r>
            <a:r>
              <a:rPr lang="en-US" u="sng" dirty="0"/>
              <a:t>al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Formula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14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Carbonyl Group  =O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a secondary (middle) carbon – makes the compound an ketone.</a:t>
            </a:r>
          </a:p>
          <a:p>
            <a:r>
              <a:rPr lang="en-US" dirty="0"/>
              <a:t>Name ends in </a:t>
            </a:r>
            <a:r>
              <a:rPr lang="en-US" u="sng" dirty="0"/>
              <a:t>one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Formula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723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Carboxyl Group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Carbonyl and hydroxyl group on the same carbon.</a:t>
            </a:r>
          </a:p>
          <a:p>
            <a:r>
              <a:rPr lang="en-US" dirty="0"/>
              <a:t>Makes the compound and organic acid (ends with COOH). </a:t>
            </a:r>
          </a:p>
          <a:p>
            <a:r>
              <a:rPr lang="en-US" dirty="0"/>
              <a:t>Name ends with </a:t>
            </a:r>
            <a:r>
              <a:rPr lang="en-US" u="sng" dirty="0" err="1"/>
              <a:t>oic</a:t>
            </a:r>
            <a:r>
              <a:rPr lang="en-US" u="sng" dirty="0"/>
              <a:t> acid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Formula</a:t>
            </a:r>
          </a:p>
          <a:p>
            <a:endParaRPr lang="en-US" u="sng" dirty="0"/>
          </a:p>
        </p:txBody>
      </p:sp>
      <p:pic>
        <p:nvPicPr>
          <p:cNvPr id="4" name="Picture 3" descr="images-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948" y="462313"/>
            <a:ext cx="2057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04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Ether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Oxygen bonded in the carbon chain. (2 carbons connected by an oxygen).</a:t>
            </a:r>
          </a:p>
          <a:p>
            <a:r>
              <a:rPr lang="en-US" dirty="0"/>
              <a:t>Name </a:t>
            </a:r>
            <a:r>
              <a:rPr lang="en-US" dirty="0" err="1"/>
              <a:t>athe</a:t>
            </a:r>
            <a:r>
              <a:rPr lang="en-US" dirty="0"/>
              <a:t> carbons as side chains (</a:t>
            </a:r>
            <a:r>
              <a:rPr lang="en-US" dirty="0" err="1"/>
              <a:t>yl</a:t>
            </a:r>
            <a:r>
              <a:rPr lang="en-US" dirty="0"/>
              <a:t> ending) on both sides of the oxygen and add the word ether.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</a:t>
            </a:r>
            <a:r>
              <a:rPr lang="en-US" u="sng" dirty="0"/>
              <a:t>Formula</a:t>
            </a:r>
          </a:p>
          <a:p>
            <a:endParaRPr lang="en-US" dirty="0"/>
          </a:p>
        </p:txBody>
      </p:sp>
      <p:pic>
        <p:nvPicPr>
          <p:cNvPr id="4" name="Picture 3" descr="images-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751" y="274638"/>
            <a:ext cx="20574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516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Ether group and carbonyl group on the same carbon.</a:t>
            </a:r>
          </a:p>
          <a:p>
            <a:r>
              <a:rPr lang="en-US" sz="2800" u="sng" dirty="0"/>
              <a:t>To name: </a:t>
            </a:r>
            <a:r>
              <a:rPr lang="en-US" sz="2800" dirty="0"/>
              <a:t>1. Split the molecule at the oxygen</a:t>
            </a:r>
          </a:p>
          <a:p>
            <a:r>
              <a:rPr lang="en-US" sz="2800" dirty="0"/>
              <a:t>2. name the chain with the =O using the hydrocarbon name and </a:t>
            </a:r>
            <a:r>
              <a:rPr lang="en-US" sz="2800" u="sng" dirty="0" err="1"/>
              <a:t>oate</a:t>
            </a:r>
            <a:r>
              <a:rPr lang="en-US" sz="2800" dirty="0"/>
              <a:t> ending.</a:t>
            </a:r>
          </a:p>
          <a:p>
            <a:r>
              <a:rPr lang="en-US" sz="2800" dirty="0"/>
              <a:t>3.  name the other side chain with a </a:t>
            </a:r>
            <a:r>
              <a:rPr lang="en-US" sz="2800" u="sng" dirty="0" err="1"/>
              <a:t>yl</a:t>
            </a:r>
            <a:r>
              <a:rPr lang="en-US" sz="2800" dirty="0"/>
              <a:t> ending.</a:t>
            </a:r>
          </a:p>
          <a:p>
            <a:r>
              <a:rPr lang="en-US" sz="2800" u="sng" dirty="0"/>
              <a:t>Structure</a:t>
            </a:r>
            <a:r>
              <a:rPr lang="en-US" sz="2800" dirty="0"/>
              <a:t>          </a:t>
            </a:r>
            <a:r>
              <a:rPr lang="en-US" sz="2800" u="sng" dirty="0"/>
              <a:t>Name</a:t>
            </a:r>
            <a:r>
              <a:rPr lang="en-US" sz="2800" dirty="0"/>
              <a:t>	            </a:t>
            </a:r>
            <a:r>
              <a:rPr lang="en-US" sz="2800" u="sng" dirty="0"/>
              <a:t>Formula</a:t>
            </a:r>
          </a:p>
          <a:p>
            <a:pPr marL="82296" indent="0">
              <a:buNone/>
            </a:pPr>
            <a:endParaRPr lang="en-US" sz="2800" dirty="0"/>
          </a:p>
        </p:txBody>
      </p:sp>
      <p:pic>
        <p:nvPicPr>
          <p:cNvPr id="4" name="Picture 3" descr="images-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958" y="283407"/>
            <a:ext cx="20574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4514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Amine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Nitrogen on the end of a carbon chain.</a:t>
            </a:r>
          </a:p>
          <a:p>
            <a:r>
              <a:rPr lang="en-US" dirty="0"/>
              <a:t>Name ends in </a:t>
            </a:r>
            <a:r>
              <a:rPr lang="en-US" u="sng" dirty="0"/>
              <a:t>amine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 dirty="0"/>
              <a:t>	   </a:t>
            </a:r>
            <a:r>
              <a:rPr lang="en-US" u="sng" dirty="0"/>
              <a:t>Formula</a:t>
            </a:r>
          </a:p>
          <a:p>
            <a:endParaRPr lang="en-US" u="sng" dirty="0"/>
          </a:p>
        </p:txBody>
      </p:sp>
      <p:pic>
        <p:nvPicPr>
          <p:cNvPr id="4" name="Picture 3" descr="images-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791" y="394888"/>
            <a:ext cx="20574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Carbon atoms can be linked together by single, double or triple covalent bonds.</a:t>
            </a:r>
          </a:p>
        </p:txBody>
      </p:sp>
      <p:pic>
        <p:nvPicPr>
          <p:cNvPr id="5" name="Picture 4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322" y="3520766"/>
            <a:ext cx="3519332" cy="1498975"/>
          </a:xfrm>
          <a:prstGeom prst="rect">
            <a:avLst/>
          </a:prstGeom>
        </p:spPr>
      </p:pic>
      <p:pic>
        <p:nvPicPr>
          <p:cNvPr id="6" name="Picture 5" descr="images-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659" y="3018675"/>
            <a:ext cx="1708394" cy="225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6201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Amide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Nitrogen and carbonyl on end carbon</a:t>
            </a:r>
          </a:p>
          <a:p>
            <a:r>
              <a:rPr lang="en-US" dirty="0"/>
              <a:t>Name ends in </a:t>
            </a:r>
            <a:r>
              <a:rPr lang="en-US" u="sng" dirty="0"/>
              <a:t>amide</a:t>
            </a:r>
          </a:p>
          <a:p>
            <a:r>
              <a:rPr lang="en-US" u="sng" dirty="0"/>
              <a:t>Structure</a:t>
            </a:r>
            <a:r>
              <a:rPr lang="en-US" dirty="0"/>
              <a:t>        </a:t>
            </a:r>
            <a:r>
              <a:rPr lang="en-US" u="sng" dirty="0"/>
              <a:t>Name</a:t>
            </a:r>
            <a:r>
              <a:rPr lang="en-US"/>
              <a:t>	    </a:t>
            </a:r>
            <a:r>
              <a:rPr lang="en-US" u="sng" dirty="0"/>
              <a:t>Formula</a:t>
            </a:r>
          </a:p>
          <a:p>
            <a:endParaRPr lang="en-US" u="sng" dirty="0"/>
          </a:p>
        </p:txBody>
      </p:sp>
      <p:pic>
        <p:nvPicPr>
          <p:cNvPr id="4" name="Picture 3" descr="images-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5366" y="123222"/>
            <a:ext cx="20574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961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Organic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Slower than inorganic reactions </a:t>
            </a:r>
          </a:p>
          <a:p>
            <a:pPr lvl="1"/>
            <a:r>
              <a:rPr lang="en-US" dirty="0"/>
              <a:t>High activation energy needed to break covalent bonds.</a:t>
            </a:r>
          </a:p>
          <a:p>
            <a:pPr lvl="1"/>
            <a:r>
              <a:rPr lang="en-US" dirty="0"/>
              <a:t>Organic molecules ONLY HAVE covalent bonds!</a:t>
            </a:r>
          </a:p>
          <a:p>
            <a:r>
              <a:rPr lang="en-US" dirty="0"/>
              <a:t>Usually involve only functional groups.</a:t>
            </a:r>
          </a:p>
          <a:p>
            <a:r>
              <a:rPr lang="en-US" dirty="0"/>
              <a:t>9 types.</a:t>
            </a:r>
          </a:p>
        </p:txBody>
      </p:sp>
    </p:spTree>
    <p:extLst>
      <p:ext uri="{BB962C8B-B14F-4D97-AF65-F5344CB8AC3E}">
        <p14:creationId xmlns:p14="http://schemas.microsoft.com/office/powerpoint/2010/main" val="3488928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Substitution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Replace one atom or functional group with another. (Looks like inorganic single replacement)</a:t>
            </a:r>
          </a:p>
          <a:p>
            <a:pPr lvl="1"/>
            <a:r>
              <a:rPr lang="en-US" dirty="0"/>
              <a:t>CH</a:t>
            </a:r>
            <a:r>
              <a:rPr lang="en-US" baseline="-25000" dirty="0"/>
              <a:t>3</a:t>
            </a:r>
            <a:r>
              <a:rPr lang="en-US" dirty="0"/>
              <a:t>Cl + Cl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CH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Cl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HCl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Happens with </a:t>
            </a:r>
            <a:r>
              <a:rPr lang="en-US" u="sng" dirty="0"/>
              <a:t>saturated</a:t>
            </a:r>
            <a:r>
              <a:rPr lang="en-US" dirty="0"/>
              <a:t> hydrocarbons</a:t>
            </a:r>
          </a:p>
        </p:txBody>
      </p:sp>
    </p:spTree>
    <p:extLst>
      <p:ext uri="{BB962C8B-B14F-4D97-AF65-F5344CB8AC3E}">
        <p14:creationId xmlns:p14="http://schemas.microsoft.com/office/powerpoint/2010/main" val="3691183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an atom or functional group at a double or triple bond. (looks like inorganic synthesis)</a:t>
            </a:r>
          </a:p>
          <a:p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=CHCH</a:t>
            </a:r>
            <a:r>
              <a:rPr lang="en-US" baseline="-25000" dirty="0"/>
              <a:t>3</a:t>
            </a:r>
            <a:r>
              <a:rPr lang="en-US" dirty="0"/>
              <a:t> + H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3</a:t>
            </a:r>
          </a:p>
          <a:p>
            <a:endParaRPr lang="en-US" baseline="-25000" dirty="0">
              <a:sym typeface="Wingdings"/>
            </a:endParaRPr>
          </a:p>
          <a:p>
            <a:endParaRPr lang="en-US" baseline="-25000" dirty="0">
              <a:sym typeface="Wingdings"/>
            </a:endParaRPr>
          </a:p>
          <a:p>
            <a:endParaRPr lang="en-US" baseline="-25000" dirty="0">
              <a:sym typeface="Wingdings"/>
            </a:endParaRPr>
          </a:p>
          <a:p>
            <a:r>
              <a:rPr lang="en-US" dirty="0"/>
              <a:t>CH</a:t>
            </a:r>
            <a:r>
              <a:rPr lang="en-US" baseline="-25000" dirty="0"/>
              <a:t>2</a:t>
            </a:r>
            <a:r>
              <a:rPr lang="en-US" dirty="0"/>
              <a:t>=CHCH</a:t>
            </a:r>
            <a:r>
              <a:rPr lang="en-US" baseline="-25000" dirty="0"/>
              <a:t>3</a:t>
            </a:r>
            <a:r>
              <a:rPr lang="en-US" dirty="0"/>
              <a:t> + Cl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CH2ClCHClCH3</a:t>
            </a:r>
          </a:p>
          <a:p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7459537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Reactivity for addition reactions:</a:t>
            </a:r>
          </a:p>
          <a:p>
            <a:pPr lvl="1"/>
            <a:r>
              <a:rPr lang="en-US" dirty="0"/>
              <a:t>Alkynes – most</a:t>
            </a:r>
          </a:p>
          <a:p>
            <a:pPr lvl="1"/>
            <a:r>
              <a:rPr lang="en-US" dirty="0"/>
              <a:t>Alkenes – middle</a:t>
            </a:r>
          </a:p>
          <a:p>
            <a:pPr lvl="1"/>
            <a:r>
              <a:rPr lang="en-US" dirty="0"/>
              <a:t>Alkanes – least</a:t>
            </a:r>
          </a:p>
          <a:p>
            <a:pPr lvl="1"/>
            <a:endParaRPr lang="en-US" dirty="0"/>
          </a:p>
          <a:p>
            <a:r>
              <a:rPr lang="en-US" dirty="0"/>
              <a:t>Hydrogenation - add hydrogen (convert unsaturated to saturated)</a:t>
            </a:r>
          </a:p>
          <a:p>
            <a:r>
              <a:rPr lang="en-US" dirty="0"/>
              <a:t>Halogenation – add a halogen</a:t>
            </a:r>
          </a:p>
        </p:txBody>
      </p:sp>
    </p:spTree>
    <p:extLst>
      <p:ext uri="{BB962C8B-B14F-4D97-AF65-F5344CB8AC3E}">
        <p14:creationId xmlns:p14="http://schemas.microsoft.com/office/powerpoint/2010/main" val="11144888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Fermentation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Anaerobic respiration</a:t>
            </a:r>
          </a:p>
          <a:p>
            <a:r>
              <a:rPr lang="en-US" dirty="0"/>
              <a:t>Organisms break down sugar (glucose) to release energy (ATP)</a:t>
            </a:r>
          </a:p>
          <a:p>
            <a:r>
              <a:rPr lang="en-US" dirty="0"/>
              <a:t>Byproduct (waste) is ethanol and CO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baseline="-25000" dirty="0"/>
              <a:t>6</a:t>
            </a:r>
            <a:r>
              <a:rPr lang="en-US" dirty="0"/>
              <a:t>H</a:t>
            </a:r>
            <a:r>
              <a:rPr lang="en-US" baseline="-25000" dirty="0"/>
              <a:t>12</a:t>
            </a:r>
            <a:r>
              <a:rPr lang="en-US" dirty="0"/>
              <a:t>O</a:t>
            </a:r>
            <a:r>
              <a:rPr lang="en-US" baseline="-25000" dirty="0"/>
              <a:t>6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5</a:t>
            </a:r>
            <a:r>
              <a:rPr lang="en-US" dirty="0">
                <a:sym typeface="Wingdings"/>
              </a:rPr>
              <a:t>OH + CO</a:t>
            </a:r>
            <a:r>
              <a:rPr lang="en-US" baseline="-25000" dirty="0">
                <a:sym typeface="Wingdings"/>
              </a:rPr>
              <a:t>2</a:t>
            </a:r>
          </a:p>
          <a:p>
            <a:pPr lvl="1"/>
            <a:r>
              <a:rPr lang="en-US" dirty="0">
                <a:sym typeface="Wingdings"/>
              </a:rPr>
              <a:t>Glucose  ethanol + carbon dioxide.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836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 Esterification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Organic acid + alcohol </a:t>
            </a:r>
            <a:r>
              <a:rPr lang="en-US" dirty="0">
                <a:sym typeface="Wingdings"/>
              </a:rPr>
              <a:t> ester + water</a:t>
            </a:r>
          </a:p>
          <a:p>
            <a:pPr lvl="1"/>
            <a:r>
              <a:rPr lang="en-US" dirty="0">
                <a:sym typeface="Wingdings"/>
              </a:rPr>
              <a:t>EX: </a:t>
            </a:r>
          </a:p>
          <a:p>
            <a:pPr lvl="1"/>
            <a:r>
              <a:rPr lang="en-US" sz="2000" dirty="0" err="1">
                <a:sym typeface="Wingdings"/>
              </a:rPr>
              <a:t>Ethanoic</a:t>
            </a:r>
            <a:r>
              <a:rPr lang="en-US" sz="2000" dirty="0">
                <a:sym typeface="Wingdings"/>
              </a:rPr>
              <a:t> acid + methanol  methyl </a:t>
            </a:r>
            <a:r>
              <a:rPr lang="en-US" sz="2000" dirty="0" err="1">
                <a:sym typeface="Wingdings"/>
              </a:rPr>
              <a:t>ethanoate</a:t>
            </a:r>
            <a:r>
              <a:rPr lang="en-US" sz="2000" dirty="0">
                <a:sym typeface="Wingdings"/>
              </a:rPr>
              <a:t> + water</a:t>
            </a:r>
          </a:p>
          <a:p>
            <a:pPr lvl="1"/>
            <a:r>
              <a:rPr lang="en-US" sz="2400" dirty="0">
                <a:sym typeface="Wingdings"/>
              </a:rPr>
              <a:t>CH</a:t>
            </a:r>
            <a:r>
              <a:rPr lang="en-US" sz="2400" baseline="-25000" dirty="0">
                <a:sym typeface="Wingdings"/>
              </a:rPr>
              <a:t>3</a:t>
            </a:r>
            <a:r>
              <a:rPr lang="en-US" sz="2400" dirty="0">
                <a:sym typeface="Wingdings"/>
              </a:rPr>
              <a:t>COOH + CH</a:t>
            </a:r>
            <a:r>
              <a:rPr lang="en-US" sz="2400" baseline="-25000" dirty="0">
                <a:sym typeface="Wingdings"/>
              </a:rPr>
              <a:t>3</a:t>
            </a:r>
            <a:r>
              <a:rPr lang="en-US" sz="2400" dirty="0">
                <a:sym typeface="Wingdings"/>
              </a:rPr>
              <a:t>OH  CH</a:t>
            </a:r>
            <a:r>
              <a:rPr lang="en-US" sz="2400" baseline="-25000" dirty="0">
                <a:sym typeface="Wingdings"/>
              </a:rPr>
              <a:t>3</a:t>
            </a:r>
            <a:r>
              <a:rPr lang="en-US" sz="2400" dirty="0">
                <a:sym typeface="Wingdings"/>
              </a:rPr>
              <a:t>COOCH</a:t>
            </a:r>
            <a:r>
              <a:rPr lang="en-US" sz="2400" baseline="-25000" dirty="0">
                <a:sym typeface="Wingdings"/>
              </a:rPr>
              <a:t>3</a:t>
            </a:r>
            <a:r>
              <a:rPr lang="en-US" sz="2400" dirty="0">
                <a:sym typeface="Wingdings"/>
              </a:rPr>
              <a:t> + H</a:t>
            </a:r>
            <a:r>
              <a:rPr lang="en-US" sz="2400" baseline="-25000" dirty="0">
                <a:sym typeface="Wingdings"/>
              </a:rPr>
              <a:t>2</a:t>
            </a:r>
            <a:r>
              <a:rPr lang="en-US" sz="2400" dirty="0">
                <a:sym typeface="Wingdings"/>
              </a:rPr>
              <a:t>O</a:t>
            </a:r>
          </a:p>
          <a:p>
            <a:pPr lvl="1"/>
            <a:endParaRPr lang="en-US" sz="2400" dirty="0">
              <a:sym typeface="Wingdings"/>
            </a:endParaRPr>
          </a:p>
          <a:p>
            <a:pPr lvl="1"/>
            <a:endParaRPr lang="en-US" sz="2400" dirty="0">
              <a:sym typeface="Wingdings"/>
            </a:endParaRPr>
          </a:p>
          <a:p>
            <a:pPr lvl="1"/>
            <a:endParaRPr lang="en-US" sz="2400" dirty="0">
              <a:sym typeface="Wingdings"/>
            </a:endParaRPr>
          </a:p>
          <a:p>
            <a:pPr lvl="1"/>
            <a:endParaRPr lang="en-US" sz="2400" dirty="0">
              <a:sym typeface="Wingdings"/>
            </a:endParaRPr>
          </a:p>
          <a:p>
            <a:pPr lvl="1"/>
            <a:r>
              <a:rPr lang="en-US" sz="2400" dirty="0">
                <a:sym typeface="Wingdings"/>
              </a:rPr>
              <a:t>Similar to acid/base neutralization 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7724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 Saponification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Fat + base </a:t>
            </a:r>
            <a:r>
              <a:rPr lang="en-US" dirty="0">
                <a:sym typeface="Wingdings"/>
              </a:rPr>
              <a:t> soap + glycerol</a:t>
            </a: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A fat is a complex ester</a:t>
            </a:r>
          </a:p>
          <a:p>
            <a:r>
              <a:rPr lang="en-US" dirty="0">
                <a:sym typeface="Wingdings"/>
              </a:rPr>
              <a:t>Soap  long hydrocarbon chain which ends with;      O</a:t>
            </a:r>
          </a:p>
          <a:p>
            <a:r>
              <a:rPr lang="en-US" dirty="0">
                <a:sym typeface="Wingdings"/>
              </a:rPr>
              <a:t>                 R-C-O-Na (or another metal)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36720" y="5201920"/>
            <a:ext cx="40640" cy="20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389120" y="5201920"/>
            <a:ext cx="60960" cy="203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6285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Oxidation – 4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 Combustion -</a:t>
            </a:r>
          </a:p>
          <a:p>
            <a:pPr lvl="1"/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+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CO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 + H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O</a:t>
            </a:r>
            <a:endParaRPr lang="en-US" dirty="0"/>
          </a:p>
          <a:p>
            <a:r>
              <a:rPr lang="en-US" dirty="0"/>
              <a:t>B.  Primary alcohol </a:t>
            </a:r>
            <a:r>
              <a:rPr lang="en-US" dirty="0">
                <a:sym typeface="Wingdings"/>
              </a:rPr>
              <a:t> aldehyde</a:t>
            </a:r>
          </a:p>
          <a:p>
            <a:pPr lvl="1"/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CHOH  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CHO</a:t>
            </a:r>
          </a:p>
          <a:p>
            <a:r>
              <a:rPr lang="en-US" dirty="0">
                <a:sym typeface="Wingdings"/>
              </a:rPr>
              <a:t>C.  Aldehyde  organic acid</a:t>
            </a:r>
          </a:p>
          <a:p>
            <a:pPr lvl="1"/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CHO   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COOH</a:t>
            </a:r>
          </a:p>
          <a:p>
            <a:r>
              <a:rPr lang="en-US" dirty="0">
                <a:sym typeface="Wingdings"/>
              </a:rPr>
              <a:t>D.  Secondary alcohol  ketone</a:t>
            </a:r>
          </a:p>
          <a:p>
            <a:pPr lvl="1"/>
            <a:r>
              <a:rPr lang="en-US" dirty="0">
                <a:sym typeface="Wingdings"/>
              </a:rPr>
              <a:t>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CHOHCH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  CH</a:t>
            </a:r>
            <a:r>
              <a:rPr lang="en-US" baseline="-25000" dirty="0">
                <a:sym typeface="Wingdings"/>
              </a:rPr>
              <a:t>3</a:t>
            </a:r>
            <a:r>
              <a:rPr lang="en-US" dirty="0">
                <a:sym typeface="Wingdings"/>
              </a:rPr>
              <a:t>COCH</a:t>
            </a:r>
            <a:r>
              <a:rPr lang="en-US" baseline="-25000" dirty="0">
                <a:sym typeface="Wingdings"/>
              </a:rPr>
              <a:t>3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2134916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 Polymerization – 2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Polymers are composed of many repeated units called monomers.</a:t>
            </a:r>
          </a:p>
          <a:p>
            <a:pPr lvl="1"/>
            <a:r>
              <a:rPr lang="en-US" dirty="0"/>
              <a:t>Natural – Starch, protein</a:t>
            </a:r>
          </a:p>
          <a:p>
            <a:pPr lvl="1"/>
            <a:r>
              <a:rPr lang="en-US" dirty="0"/>
              <a:t>Artificial (manmade) – nylon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225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Properties of Organic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 Soluble in </a:t>
            </a:r>
            <a:r>
              <a:rPr lang="en-US" u="sng" dirty="0"/>
              <a:t>non</a:t>
            </a:r>
            <a:r>
              <a:rPr lang="en-US" dirty="0"/>
              <a:t>-aqueous solvents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not soluble in water.  </a:t>
            </a:r>
          </a:p>
          <a:p>
            <a:pPr lvl="1"/>
            <a:r>
              <a:rPr lang="en-US" dirty="0"/>
              <a:t>Organic molecules tend to be nonpolar (symmetrical)</a:t>
            </a:r>
          </a:p>
          <a:p>
            <a:pPr lvl="1"/>
            <a:r>
              <a:rPr lang="en-US" dirty="0"/>
              <a:t>Dissolve in organic solvents – benzene, CCl</a:t>
            </a:r>
            <a:r>
              <a:rPr lang="en-US" baseline="-25000" dirty="0"/>
              <a:t>4</a:t>
            </a:r>
            <a:r>
              <a:rPr lang="en-US" dirty="0"/>
              <a:t> and acetone.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LIKE DISSOLVES LIKE!</a:t>
            </a:r>
          </a:p>
        </p:txBody>
      </p:sp>
    </p:spTree>
    <p:extLst>
      <p:ext uri="{BB962C8B-B14F-4D97-AF65-F5344CB8AC3E}">
        <p14:creationId xmlns:p14="http://schemas.microsoft.com/office/powerpoint/2010/main" val="15317176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 Dehydration polymerization (remove water)</a:t>
            </a:r>
          </a:p>
          <a:p>
            <a:r>
              <a:rPr lang="en-US" dirty="0"/>
              <a:t>Primary alcohols </a:t>
            </a:r>
            <a:r>
              <a:rPr lang="en-US" dirty="0">
                <a:sym typeface="Wingdings"/>
              </a:rPr>
              <a:t> ether</a:t>
            </a:r>
          </a:p>
          <a:p>
            <a:r>
              <a:rPr lang="en-US" dirty="0">
                <a:sym typeface="Wingdings"/>
              </a:rPr>
              <a:t>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5</a:t>
            </a:r>
            <a:r>
              <a:rPr lang="en-US" dirty="0">
                <a:sym typeface="Wingdings"/>
              </a:rPr>
              <a:t>OH + 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5</a:t>
            </a:r>
            <a:r>
              <a:rPr lang="en-US" dirty="0">
                <a:sym typeface="Wingdings"/>
              </a:rPr>
              <a:t>OH  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5</a:t>
            </a:r>
            <a:r>
              <a:rPr lang="en-US" dirty="0">
                <a:sym typeface="Wingdings"/>
              </a:rPr>
              <a:t>OC</a:t>
            </a:r>
            <a:r>
              <a:rPr lang="en-US" baseline="-25000" dirty="0">
                <a:sym typeface="Wingdings"/>
              </a:rPr>
              <a:t>2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5</a:t>
            </a:r>
          </a:p>
          <a:p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17763390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B.  Addition Polymerization:  Join monomers by opening double or triple bonds and connect molecules.</a:t>
            </a:r>
          </a:p>
          <a:p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4</a:t>
            </a:r>
            <a:r>
              <a:rPr lang="en-US" dirty="0"/>
              <a:t>  + 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C</a:t>
            </a:r>
            <a:r>
              <a:rPr lang="en-US" baseline="-25000" dirty="0">
                <a:sym typeface="Wingdings"/>
              </a:rPr>
              <a:t>4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10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0795756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Cracking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process which results in breaking apart a polymer,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380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 Fractional Distillation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Separating hydrocarbons using boiling points.  </a:t>
            </a:r>
          </a:p>
          <a:p>
            <a:r>
              <a:rPr lang="en-US" dirty="0"/>
              <a:t>Boiling point depends on strength of intermolecular forces.</a:t>
            </a:r>
          </a:p>
          <a:p>
            <a:pPr lvl="1"/>
            <a:r>
              <a:rPr lang="en-US" dirty="0"/>
              <a:t>Larger molecules = </a:t>
            </a:r>
            <a:r>
              <a:rPr lang="en-US"/>
              <a:t>stronger force.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566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 Non-electrolytes </a:t>
            </a:r>
            <a:r>
              <a:rPr lang="en-US" dirty="0">
                <a:sym typeface="Wingdings"/>
              </a:rPr>
              <a:t> they do not conduct electricity.</a:t>
            </a:r>
          </a:p>
          <a:p>
            <a:pPr lvl="1"/>
            <a:r>
              <a:rPr lang="en-US" dirty="0">
                <a:sym typeface="Wingdings"/>
              </a:rPr>
              <a:t>EXCEPT: organic acids – they are weak conductors (COOH).</a:t>
            </a:r>
          </a:p>
          <a:p>
            <a:pPr lvl="1"/>
            <a:r>
              <a:rPr lang="en-US" dirty="0">
                <a:sym typeface="Wingdings"/>
              </a:rPr>
              <a:t>co</a:t>
            </a:r>
            <a:r>
              <a:rPr lang="en-US" dirty="0"/>
              <a:t>valent bonds do not dissociate in water to provide free ions or free electrons</a:t>
            </a:r>
          </a:p>
          <a:p>
            <a:pPr lvl="1"/>
            <a:r>
              <a:rPr lang="en-US" dirty="0"/>
              <a:t>          </a:t>
            </a:r>
          </a:p>
          <a:p>
            <a:pPr lvl="1"/>
            <a:r>
              <a:rPr lang="en-US" dirty="0"/>
              <a:t>          ionic bond       metallic bond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771780" y="4374240"/>
            <a:ext cx="230925" cy="628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728230" y="4374240"/>
            <a:ext cx="243754" cy="4104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09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 Low melting points (less than 300</a:t>
            </a:r>
            <a:r>
              <a:rPr lang="en-US" baseline="30000" dirty="0"/>
              <a:t>0</a:t>
            </a:r>
            <a:r>
              <a:rPr lang="en-US" dirty="0"/>
              <a:t>C)</a:t>
            </a:r>
          </a:p>
          <a:p>
            <a:pPr lvl="1"/>
            <a:r>
              <a:rPr lang="en-US" dirty="0"/>
              <a:t>For a substance to melt, intermolecular forces must be overcome </a:t>
            </a:r>
            <a:r>
              <a:rPr lang="en-US" dirty="0">
                <a:sym typeface="Wingdings"/>
              </a:rPr>
              <a:t> weak forces need little energy to overcome so melt at low temp.</a:t>
            </a:r>
            <a:endParaRPr lang="en-US" dirty="0"/>
          </a:p>
          <a:p>
            <a:r>
              <a:rPr lang="en-US" dirty="0"/>
              <a:t>All organic molecules are molecular substances.</a:t>
            </a:r>
          </a:p>
          <a:p>
            <a:pPr lvl="1"/>
            <a:r>
              <a:rPr lang="en-US" dirty="0"/>
              <a:t>Intermolecular force is Van Der Waals – nonpolar molecules.</a:t>
            </a:r>
          </a:p>
        </p:txBody>
      </p:sp>
    </p:spTree>
    <p:extLst>
      <p:ext uri="{BB962C8B-B14F-4D97-AF65-F5344CB8AC3E}">
        <p14:creationId xmlns:p14="http://schemas.microsoft.com/office/powerpoint/2010/main" val="2534668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 Reactions are slower than for inorganic molecules.  </a:t>
            </a:r>
          </a:p>
          <a:p>
            <a:r>
              <a:rPr lang="en-US" dirty="0"/>
              <a:t>Lots of covalent bonds need to be broken resulting in high activation energy.</a:t>
            </a:r>
          </a:p>
        </p:txBody>
      </p:sp>
    </p:spTree>
    <p:extLst>
      <p:ext uri="{BB962C8B-B14F-4D97-AF65-F5344CB8AC3E}">
        <p14:creationId xmlns:p14="http://schemas.microsoft.com/office/powerpoint/2010/main" val="374546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Saturated </a:t>
            </a:r>
            <a:r>
              <a:rPr lang="en-US" dirty="0" err="1"/>
              <a:t>vs</a:t>
            </a:r>
            <a:r>
              <a:rPr lang="en-US" dirty="0"/>
              <a:t> Unsaturated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Saturated - Holding all the hydrogen that it can.</a:t>
            </a:r>
          </a:p>
          <a:p>
            <a:r>
              <a:rPr lang="en-US" dirty="0"/>
              <a:t>All single bonds between carbons.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Unsaturated – not holding as much hydrogen as possible.</a:t>
            </a:r>
          </a:p>
          <a:p>
            <a:r>
              <a:rPr lang="en-US" dirty="0"/>
              <a:t>Double or triple bonds between carbons.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s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362" y="5829300"/>
            <a:ext cx="2057400" cy="1028700"/>
          </a:xfrm>
          <a:prstGeom prst="rect">
            <a:avLst/>
          </a:prstGeom>
        </p:spPr>
      </p:pic>
      <p:pic>
        <p:nvPicPr>
          <p:cNvPr id="5" name="Picture 4" descr="imag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4630" y="3089681"/>
            <a:ext cx="20574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5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422</TotalTime>
  <Words>1551</Words>
  <Application>Microsoft Office PowerPoint</Application>
  <PresentationFormat>On-screen Show (4:3)</PresentationFormat>
  <Paragraphs>280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Calibri</vt:lpstr>
      <vt:lpstr>Gill Sans MT</vt:lpstr>
      <vt:lpstr>Verdana</vt:lpstr>
      <vt:lpstr>Wingdings</vt:lpstr>
      <vt:lpstr>Wingdings 2</vt:lpstr>
      <vt:lpstr>Solstice</vt:lpstr>
      <vt:lpstr>Unit 13 </vt:lpstr>
      <vt:lpstr>Unit Outline</vt:lpstr>
      <vt:lpstr>PowerPoint Presentation</vt:lpstr>
      <vt:lpstr>PowerPoint Presentation</vt:lpstr>
      <vt:lpstr>Properties of Organic Compounds</vt:lpstr>
      <vt:lpstr>PowerPoint Presentation</vt:lpstr>
      <vt:lpstr>PowerPoint Presentation</vt:lpstr>
      <vt:lpstr>PowerPoint Presentation</vt:lpstr>
      <vt:lpstr>Saturated vs Unsaturated</vt:lpstr>
      <vt:lpstr>Isomers</vt:lpstr>
      <vt:lpstr>Classifying Carbons</vt:lpstr>
      <vt:lpstr>PowerPoint Presentation</vt:lpstr>
      <vt:lpstr>The I Words</vt:lpstr>
      <vt:lpstr>Homologous Series</vt:lpstr>
      <vt:lpstr>Alkanes</vt:lpstr>
      <vt:lpstr>examples</vt:lpstr>
      <vt:lpstr>Alkenes</vt:lpstr>
      <vt:lpstr>Examples:</vt:lpstr>
      <vt:lpstr>Alkynes</vt:lpstr>
      <vt:lpstr>Examples:</vt:lpstr>
      <vt:lpstr>PowerPoint Presentation</vt:lpstr>
      <vt:lpstr>Alkadiene</vt:lpstr>
      <vt:lpstr>Examples:</vt:lpstr>
      <vt:lpstr>Benzene Series </vt:lpstr>
      <vt:lpstr>Substituted hydrocarbon</vt:lpstr>
      <vt:lpstr>Alkyl Radical group</vt:lpstr>
      <vt:lpstr>Halogen Substitution</vt:lpstr>
      <vt:lpstr>Rules for naming hydrocarbons and substituted hydrocarbons.</vt:lpstr>
      <vt:lpstr>PowerPoint Presentation</vt:lpstr>
      <vt:lpstr>PowerPoint Presentation</vt:lpstr>
      <vt:lpstr>Examples</vt:lpstr>
      <vt:lpstr>Specific functional groups</vt:lpstr>
      <vt:lpstr>Hydroxyl Group  -OH</vt:lpstr>
      <vt:lpstr>Carbonyl Group  =O</vt:lpstr>
      <vt:lpstr>Carbonyl Group  =O</vt:lpstr>
      <vt:lpstr>Carboxyl Group </vt:lpstr>
      <vt:lpstr>Ether Group</vt:lpstr>
      <vt:lpstr>ester</vt:lpstr>
      <vt:lpstr>Amine Group</vt:lpstr>
      <vt:lpstr>Amide Group</vt:lpstr>
      <vt:lpstr>Organic Reactions</vt:lpstr>
      <vt:lpstr>1.  Substitution</vt:lpstr>
      <vt:lpstr>2.  Addition</vt:lpstr>
      <vt:lpstr>PowerPoint Presentation</vt:lpstr>
      <vt:lpstr>3. Fermentation </vt:lpstr>
      <vt:lpstr>4.  Esterification</vt:lpstr>
      <vt:lpstr>5.  Saponification</vt:lpstr>
      <vt:lpstr>6. Oxidation – 4 types</vt:lpstr>
      <vt:lpstr>7. Polymerization – 2 types</vt:lpstr>
      <vt:lpstr>PowerPoint Presentation</vt:lpstr>
      <vt:lpstr>PowerPoint Presentation</vt:lpstr>
      <vt:lpstr>8. Cracking</vt:lpstr>
      <vt:lpstr>9.  Fractional Distillation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13 </dc:title>
  <dc:subject/>
  <dc:creator>Office 2004 Test Drive User</dc:creator>
  <cp:keywords/>
  <dc:description/>
  <cp:lastModifiedBy>Diane Williams</cp:lastModifiedBy>
  <cp:revision>64</cp:revision>
  <dcterms:created xsi:type="dcterms:W3CDTF">2024-02-28T17:11:51Z</dcterms:created>
  <dcterms:modified xsi:type="dcterms:W3CDTF">2024-03-21T16:00:02Z</dcterms:modified>
  <cp:category/>
</cp:coreProperties>
</file>