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1"/>
  </p:sldMasterIdLst>
  <p:sldIdLst>
    <p:sldId id="256" r:id="rId2"/>
    <p:sldId id="259" r:id="rId3"/>
    <p:sldId id="257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3" r:id="rId20"/>
    <p:sldId id="278" r:id="rId21"/>
    <p:sldId id="280" r:id="rId22"/>
    <p:sldId id="275" r:id="rId23"/>
    <p:sldId id="281" r:id="rId24"/>
    <p:sldId id="282" r:id="rId25"/>
    <p:sldId id="283" r:id="rId26"/>
    <p:sldId id="276" r:id="rId27"/>
    <p:sldId id="279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5" r:id="rId39"/>
    <p:sldId id="294" r:id="rId40"/>
    <p:sldId id="296" r:id="rId41"/>
    <p:sldId id="297" r:id="rId42"/>
    <p:sldId id="298" r:id="rId43"/>
    <p:sldId id="299" r:id="rId44"/>
    <p:sldId id="300" r:id="rId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8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2BB63A-523B-EC49-8277-FEAE16EC97FE}" type="datetimeFigureOut">
              <a:rPr lang="en-US" smtClean="0"/>
              <a:t>1/5/24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0336D7-92FE-EC4B-B751-C03CC411DE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2BB63A-523B-EC49-8277-FEAE16EC97FE}" type="datetimeFigureOut">
              <a:rPr lang="en-US" smtClean="0"/>
              <a:t>1/5/24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0336D7-92FE-EC4B-B751-C03CC411DE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2BB63A-523B-EC49-8277-FEAE16EC97FE}" type="datetimeFigureOut">
              <a:rPr lang="en-US" smtClean="0"/>
              <a:t>1/5/24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0336D7-92FE-EC4B-B751-C03CC411DE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2BB63A-523B-EC49-8277-FEAE16EC97FE}" type="datetimeFigureOut">
              <a:rPr lang="en-US" smtClean="0"/>
              <a:t>1/5/24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0336D7-92FE-EC4B-B751-C03CC411DE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2BB63A-523B-EC49-8277-FEAE16EC97FE}" type="datetimeFigureOut">
              <a:rPr lang="en-US" smtClean="0"/>
              <a:t>1/5/24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0336D7-92FE-EC4B-B751-C03CC411DE3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2BB63A-523B-EC49-8277-FEAE16EC97FE}" type="datetimeFigureOut">
              <a:rPr lang="en-US" smtClean="0"/>
              <a:t>1/5/24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0336D7-92FE-EC4B-B751-C03CC411DE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2BB63A-523B-EC49-8277-FEAE16EC97FE}" type="datetimeFigureOut">
              <a:rPr lang="en-US" smtClean="0"/>
              <a:t>1/5/24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0336D7-92FE-EC4B-B751-C03CC411DE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2BB63A-523B-EC49-8277-FEAE16EC97FE}" type="datetimeFigureOut">
              <a:rPr lang="en-US" smtClean="0"/>
              <a:t>1/5/24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0336D7-92FE-EC4B-B751-C03CC411DE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2BB63A-523B-EC49-8277-FEAE16EC97FE}" type="datetimeFigureOut">
              <a:rPr lang="en-US" smtClean="0"/>
              <a:t>1/5/24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0336D7-92FE-EC4B-B751-C03CC411DE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2BB63A-523B-EC49-8277-FEAE16EC97FE}" type="datetimeFigureOut">
              <a:rPr lang="en-US" smtClean="0"/>
              <a:t>1/5/24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0336D7-92FE-EC4B-B751-C03CC411DE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2BB63A-523B-EC49-8277-FEAE16EC97FE}" type="datetimeFigureOut">
              <a:rPr lang="en-US" smtClean="0"/>
              <a:t>1/5/24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0336D7-92FE-EC4B-B751-C03CC411DE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52BB63A-523B-EC49-8277-FEAE16EC97FE}" type="datetimeFigureOut">
              <a:rPr lang="en-US" smtClean="0"/>
              <a:t>1/5/24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70336D7-92FE-EC4B-B751-C03CC411DE3C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gi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Solutions</a:t>
            </a:r>
            <a:endParaRPr lang="en-US" sz="7200" dirty="0"/>
          </a:p>
        </p:txBody>
      </p:sp>
      <p:pic>
        <p:nvPicPr>
          <p:cNvPr id="4" name="Picture 3" descr="thumbnail_Unknow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208" y="3377055"/>
            <a:ext cx="34925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063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2. Temperature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Solids and liquids:     temp    solubility</a:t>
            </a:r>
          </a:p>
          <a:p>
            <a:pPr lvl="1"/>
            <a:r>
              <a:rPr lang="en-US" dirty="0" smtClean="0"/>
              <a:t>At higher temperature, more NRG is available to take apart the solid.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Gasses:      </a:t>
            </a:r>
            <a:r>
              <a:rPr lang="en-US" dirty="0"/>
              <a:t>temp    </a:t>
            </a:r>
            <a:r>
              <a:rPr lang="en-US" dirty="0" smtClean="0"/>
              <a:t>    solubility</a:t>
            </a:r>
          </a:p>
          <a:p>
            <a:pPr lvl="1"/>
            <a:r>
              <a:rPr lang="en-US" dirty="0" smtClean="0"/>
              <a:t>Higher temp gives gas particles more KE, so they escape more easily.</a:t>
            </a:r>
          </a:p>
          <a:p>
            <a:endParaRPr lang="en-US" dirty="0"/>
          </a:p>
          <a:p>
            <a:endParaRPr lang="en-US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5064369" y="1447800"/>
            <a:ext cx="0" cy="4329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6398790" y="1447800"/>
            <a:ext cx="0" cy="4329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3504865" y="3472202"/>
            <a:ext cx="16077" cy="4018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Up Arrow 23"/>
          <p:cNvSpPr/>
          <p:nvPr/>
        </p:nvSpPr>
        <p:spPr>
          <a:xfrm>
            <a:off x="4822053" y="958596"/>
            <a:ext cx="484632" cy="978408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Up Arrow 24"/>
          <p:cNvSpPr/>
          <p:nvPr/>
        </p:nvSpPr>
        <p:spPr>
          <a:xfrm>
            <a:off x="6140396" y="958596"/>
            <a:ext cx="484632" cy="978408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Up Arrow 25"/>
          <p:cNvSpPr/>
          <p:nvPr/>
        </p:nvSpPr>
        <p:spPr>
          <a:xfrm>
            <a:off x="3262549" y="2982998"/>
            <a:ext cx="484632" cy="978408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>
            <a:off x="4822053" y="2982998"/>
            <a:ext cx="484632" cy="97840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03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 Pressure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Only</a:t>
            </a:r>
            <a:r>
              <a:rPr lang="en-US" dirty="0" smtClean="0"/>
              <a:t> effects gasses in liquids</a:t>
            </a:r>
          </a:p>
          <a:p>
            <a:endParaRPr lang="en-US" dirty="0" smtClean="0"/>
          </a:p>
          <a:p>
            <a:r>
              <a:rPr lang="en-US" dirty="0" smtClean="0"/>
              <a:t>   Pressure      Solubility</a:t>
            </a:r>
          </a:p>
          <a:p>
            <a:pPr lvl="1"/>
            <a:r>
              <a:rPr lang="en-US" dirty="0" smtClean="0"/>
              <a:t>Gas is “squeezed” into the liquid.</a:t>
            </a:r>
          </a:p>
          <a:p>
            <a:pPr lvl="1"/>
            <a:r>
              <a:rPr lang="en-US" u="sng" dirty="0" smtClean="0"/>
              <a:t>Effervescence</a:t>
            </a:r>
            <a:r>
              <a:rPr lang="en-US" dirty="0" smtClean="0"/>
              <a:t> – the escape of gas from a liquid.</a:t>
            </a:r>
            <a:endParaRPr lang="en-US" dirty="0"/>
          </a:p>
        </p:txBody>
      </p:sp>
      <p:sp>
        <p:nvSpPr>
          <p:cNvPr id="8" name="Up Arrow 7"/>
          <p:cNvSpPr/>
          <p:nvPr/>
        </p:nvSpPr>
        <p:spPr>
          <a:xfrm>
            <a:off x="1703045" y="2186201"/>
            <a:ext cx="484632" cy="978408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 Arrow 8"/>
          <p:cNvSpPr/>
          <p:nvPr/>
        </p:nvSpPr>
        <p:spPr>
          <a:xfrm>
            <a:off x="3826412" y="2186201"/>
            <a:ext cx="484632" cy="978408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191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which effect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b="1" dirty="0" smtClean="0"/>
              <a:t>fast</a:t>
            </a:r>
            <a:r>
              <a:rPr lang="en-US" dirty="0" smtClean="0"/>
              <a:t> something dissolves</a:t>
            </a:r>
          </a:p>
          <a:p>
            <a:r>
              <a:rPr lang="en-US" dirty="0" smtClean="0"/>
              <a:t>1.  Particle size/surface area</a:t>
            </a:r>
          </a:p>
          <a:p>
            <a:pPr marL="402336" lvl="1" indent="0">
              <a:buNone/>
            </a:pP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 Surface area       Rate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Dissolving occurs at the surface</a:t>
            </a:r>
          </a:p>
          <a:p>
            <a:pPr lvl="1"/>
            <a:r>
              <a:rPr lang="en-US" dirty="0" smtClean="0"/>
              <a:t>Breaking substance into smaller particles increases surface area.</a:t>
            </a:r>
            <a:endParaRPr lang="en-US" dirty="0"/>
          </a:p>
        </p:txBody>
      </p:sp>
      <p:sp>
        <p:nvSpPr>
          <p:cNvPr id="5" name="Up Arrow 4"/>
          <p:cNvSpPr/>
          <p:nvPr/>
        </p:nvSpPr>
        <p:spPr>
          <a:xfrm>
            <a:off x="1831664" y="2597197"/>
            <a:ext cx="484632" cy="978408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Up Arrow 5"/>
          <p:cNvSpPr/>
          <p:nvPr/>
        </p:nvSpPr>
        <p:spPr>
          <a:xfrm>
            <a:off x="4227191" y="2597197"/>
            <a:ext cx="484632" cy="978408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393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Stirring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surfaces are brought into contact with solvent.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846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 Amount already Dissolved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Dissolving starts fast, slows down as more solute dissolves.</a:t>
            </a:r>
          </a:p>
          <a:p>
            <a:r>
              <a:rPr lang="en-US" dirty="0" smtClean="0"/>
              <a:t>Particles need to find spaces between solvent molecules.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971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Temperature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Effects </a:t>
            </a:r>
            <a:r>
              <a:rPr lang="en-US" b="1" dirty="0" smtClean="0"/>
              <a:t>BOTH</a:t>
            </a:r>
            <a:r>
              <a:rPr lang="en-US" dirty="0" smtClean="0"/>
              <a:t> how fast and how much dissolves.</a:t>
            </a:r>
          </a:p>
          <a:p>
            <a:pPr lvl="1"/>
            <a:endParaRPr lang="en-US" dirty="0"/>
          </a:p>
          <a:p>
            <a:r>
              <a:rPr lang="en-US" dirty="0"/>
              <a:t>Solids and liquids:     temp    </a:t>
            </a:r>
            <a:r>
              <a:rPr lang="en-US" dirty="0" smtClean="0"/>
              <a:t> solubility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/>
              <a:t>Gasses:      temp        </a:t>
            </a:r>
            <a:r>
              <a:rPr lang="en-US" dirty="0" smtClean="0"/>
              <a:t> solubility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Up Arrow 3"/>
          <p:cNvSpPr/>
          <p:nvPr/>
        </p:nvSpPr>
        <p:spPr>
          <a:xfrm>
            <a:off x="4757744" y="2427325"/>
            <a:ext cx="484632" cy="978408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Up Arrow 4"/>
          <p:cNvSpPr/>
          <p:nvPr/>
        </p:nvSpPr>
        <p:spPr>
          <a:xfrm>
            <a:off x="6188629" y="2427325"/>
            <a:ext cx="484632" cy="978408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Up Arrow 5"/>
          <p:cNvSpPr/>
          <p:nvPr/>
        </p:nvSpPr>
        <p:spPr>
          <a:xfrm>
            <a:off x="3166085" y="4002677"/>
            <a:ext cx="484632" cy="978408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5000060" y="4131277"/>
            <a:ext cx="484632" cy="97840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140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Saturation – how full is the solvent?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Unsaturated:</a:t>
            </a:r>
          </a:p>
          <a:p>
            <a:pPr lvl="1"/>
            <a:r>
              <a:rPr lang="en-US" dirty="0" smtClean="0"/>
              <a:t>Solvent can hold more, space is available.</a:t>
            </a:r>
          </a:p>
          <a:p>
            <a:pPr lvl="1"/>
            <a:r>
              <a:rPr lang="en-US" dirty="0" smtClean="0"/>
              <a:t>Extra solute will dissolve.</a:t>
            </a:r>
          </a:p>
          <a:p>
            <a:pPr lvl="1"/>
            <a:endParaRPr lang="en-US" dirty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*     *      *         Particles dissolved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*      *     *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*      *     *	    None on bottom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If more is added, it dissolves.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961444" y="3443111"/>
            <a:ext cx="0" cy="14957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965222" y="3443111"/>
            <a:ext cx="14111" cy="14957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961444" y="4938889"/>
            <a:ext cx="200377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3979333" y="3781778"/>
            <a:ext cx="635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3965222" y="4840111"/>
            <a:ext cx="635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6649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Saturated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Solvent is full – can’t hold more</a:t>
            </a:r>
          </a:p>
          <a:p>
            <a:r>
              <a:rPr lang="en-US" dirty="0" smtClean="0"/>
              <a:t>Any extra added falls to bottom</a:t>
            </a:r>
          </a:p>
          <a:p>
            <a:r>
              <a:rPr lang="en-US" dirty="0" smtClean="0"/>
              <a:t>Some dissolves – but equal amount recrystallizes.</a:t>
            </a:r>
          </a:p>
          <a:p>
            <a:r>
              <a:rPr lang="en-US" dirty="0"/>
              <a:t> </a:t>
            </a:r>
            <a:r>
              <a:rPr lang="en-US" dirty="0" smtClean="0"/>
              <a:t> *  *  *  *       dissolved particles</a:t>
            </a:r>
          </a:p>
          <a:p>
            <a:r>
              <a:rPr lang="en-US" dirty="0"/>
              <a:t> </a:t>
            </a:r>
            <a:r>
              <a:rPr lang="en-US" dirty="0" smtClean="0"/>
              <a:t> *  *  *  *</a:t>
            </a:r>
          </a:p>
          <a:p>
            <a:r>
              <a:rPr lang="en-US" dirty="0"/>
              <a:t> </a:t>
            </a:r>
            <a:r>
              <a:rPr lang="en-US" dirty="0" smtClean="0"/>
              <a:t> *  *  *  *</a:t>
            </a:r>
          </a:p>
          <a:p>
            <a:r>
              <a:rPr lang="en-US" dirty="0"/>
              <a:t> </a:t>
            </a:r>
            <a:r>
              <a:rPr lang="en-US" dirty="0" smtClean="0"/>
              <a:t> *********    solid (</a:t>
            </a:r>
            <a:r>
              <a:rPr lang="en-US" dirty="0" err="1" smtClean="0"/>
              <a:t>undissolved</a:t>
            </a:r>
            <a:r>
              <a:rPr lang="en-US" dirty="0" smtClean="0"/>
              <a:t> particles)</a:t>
            </a:r>
          </a:p>
          <a:p>
            <a:pPr marL="1947672" lvl="8" indent="0">
              <a:buNone/>
            </a:pPr>
            <a:r>
              <a:rPr lang="en-US" dirty="0" smtClean="0"/>
              <a:t>          </a:t>
            </a:r>
            <a:r>
              <a:rPr lang="en-US" sz="2400" dirty="0" smtClean="0"/>
              <a:t>can exist on bottom</a:t>
            </a:r>
            <a:endParaRPr lang="en-US" sz="2400" dirty="0"/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1975556" y="3527778"/>
            <a:ext cx="14111" cy="17356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989667" y="5263444"/>
            <a:ext cx="1778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3767667" y="3527778"/>
            <a:ext cx="0" cy="173566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3767667" y="3711222"/>
            <a:ext cx="409222" cy="282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 flipV="1">
            <a:off x="3767667" y="5263444"/>
            <a:ext cx="310444" cy="127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7947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Supersaturated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Solvent is holding more solute than it should be able to at a given temperature.</a:t>
            </a:r>
          </a:p>
          <a:p>
            <a:r>
              <a:rPr lang="en-US" dirty="0" smtClean="0"/>
              <a:t>Very unstable </a:t>
            </a:r>
            <a:r>
              <a:rPr lang="en-US" dirty="0" smtClean="0">
                <a:sym typeface="Wingdings"/>
              </a:rPr>
              <a:t> of we add extra solute </a:t>
            </a:r>
            <a:r>
              <a:rPr lang="en-US" u="sng" dirty="0" smtClean="0">
                <a:sym typeface="Wingdings"/>
              </a:rPr>
              <a:t>or</a:t>
            </a:r>
            <a:r>
              <a:rPr lang="en-US" dirty="0" smtClean="0">
                <a:sym typeface="Wingdings"/>
              </a:rPr>
              <a:t> disturb the solution </a:t>
            </a:r>
            <a:r>
              <a:rPr lang="en-US" u="sng" dirty="0" smtClean="0">
                <a:sym typeface="Wingdings"/>
              </a:rPr>
              <a:t>all</a:t>
            </a:r>
            <a:r>
              <a:rPr lang="en-US" dirty="0" smtClean="0">
                <a:sym typeface="Wingdings"/>
              </a:rPr>
              <a:t> extra </a:t>
            </a:r>
            <a:r>
              <a:rPr lang="en-US" dirty="0" err="1" smtClean="0">
                <a:sym typeface="Wingdings"/>
              </a:rPr>
              <a:t>solule</a:t>
            </a:r>
            <a:r>
              <a:rPr lang="en-US" dirty="0" smtClean="0">
                <a:sym typeface="Wingdings"/>
              </a:rPr>
              <a:t> will precipitate out.</a:t>
            </a:r>
          </a:p>
          <a:p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 *******    too many particles</a:t>
            </a:r>
          </a:p>
          <a:p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 *******</a:t>
            </a:r>
          </a:p>
          <a:p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 *******    none on bottom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947333" y="4205111"/>
            <a:ext cx="0" cy="13546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947333" y="5559778"/>
            <a:ext cx="146755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414889" y="4205111"/>
            <a:ext cx="0" cy="13546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3414890" y="4416778"/>
            <a:ext cx="22577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3414890" y="5446889"/>
            <a:ext cx="225777" cy="141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5268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Equilibrium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saturated solution is by definition in solution equilibrium! </a:t>
            </a:r>
          </a:p>
          <a:p>
            <a:r>
              <a:rPr lang="en-US" dirty="0" smtClean="0"/>
              <a:t>The rate of dissolving (forward reaction) = the rate of recrystallization (back Reaction).</a:t>
            </a:r>
          </a:p>
          <a:p>
            <a:pPr lvl="1"/>
            <a:r>
              <a:rPr lang="en-US" dirty="0" smtClean="0"/>
              <a:t>The RATES of opposing reactions are equal – NOT the amounts!</a:t>
            </a:r>
          </a:p>
          <a:p>
            <a:pPr lvl="1"/>
            <a:r>
              <a:rPr lang="en-US" dirty="0" smtClean="0"/>
              <a:t>The amount dissolved remains constant.</a:t>
            </a:r>
          </a:p>
          <a:p>
            <a:pPr lvl="1"/>
            <a:r>
              <a:rPr lang="en-US" dirty="0" err="1" smtClean="0"/>
              <a:t>NaCl</a:t>
            </a:r>
            <a:r>
              <a:rPr lang="en-US" baseline="-25000" dirty="0" smtClean="0"/>
              <a:t>(s) </a:t>
            </a:r>
            <a:r>
              <a:rPr lang="en-US" dirty="0" smtClean="0">
                <a:sym typeface="Wingdings"/>
              </a:rPr>
              <a:t>&gt; Na</a:t>
            </a:r>
            <a:r>
              <a:rPr lang="en-US" baseline="30000" dirty="0" smtClean="0">
                <a:sym typeface="Wingdings"/>
              </a:rPr>
              <a:t>+</a:t>
            </a:r>
            <a:r>
              <a:rPr lang="en-US" baseline="-25000" dirty="0" smtClean="0">
                <a:sym typeface="Wingdings"/>
              </a:rPr>
              <a:t>(</a:t>
            </a:r>
            <a:r>
              <a:rPr lang="en-US" baseline="-25000" dirty="0" err="1" smtClean="0">
                <a:sym typeface="Wingdings"/>
              </a:rPr>
              <a:t>aq</a:t>
            </a:r>
            <a:r>
              <a:rPr lang="en-US" baseline="-25000" dirty="0" smtClean="0">
                <a:sym typeface="Wingdings"/>
              </a:rPr>
              <a:t>)  </a:t>
            </a:r>
            <a:r>
              <a:rPr lang="en-US" dirty="0" smtClean="0">
                <a:sym typeface="Wingdings"/>
              </a:rPr>
              <a:t>+</a:t>
            </a:r>
            <a:r>
              <a:rPr lang="en-US" dirty="0" err="1" smtClean="0">
                <a:sym typeface="Wingdings"/>
              </a:rPr>
              <a:t>Cl</a:t>
            </a:r>
            <a:r>
              <a:rPr lang="en-US" baseline="30000" dirty="0" smtClean="0">
                <a:sym typeface="Wingdings"/>
              </a:rPr>
              <a:t>-</a:t>
            </a:r>
            <a:r>
              <a:rPr lang="en-US" baseline="-25000" dirty="0" smtClean="0">
                <a:sym typeface="Wingdings"/>
              </a:rPr>
              <a:t>(</a:t>
            </a:r>
            <a:r>
              <a:rPr lang="en-US" baseline="-25000" dirty="0" err="1" smtClean="0">
                <a:sym typeface="Wingdings"/>
              </a:rPr>
              <a:t>aq</a:t>
            </a:r>
            <a:r>
              <a:rPr lang="en-US" baseline="-25000" dirty="0" smtClean="0">
                <a:sym typeface="Wingdings"/>
              </a:rPr>
              <a:t>)</a:t>
            </a:r>
          </a:p>
          <a:p>
            <a:pPr lvl="1"/>
            <a:r>
              <a:rPr lang="en-US" dirty="0" smtClean="0">
                <a:sym typeface="Wingdings"/>
              </a:rPr>
              <a:t>Ionics dissociate – come apart into 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640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Mixture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or more substances, not chemically combined.</a:t>
            </a:r>
          </a:p>
          <a:p>
            <a:pPr lvl="1"/>
            <a:r>
              <a:rPr lang="en-US" dirty="0" smtClean="0"/>
              <a:t>Each substance retains its own physical properties.</a:t>
            </a:r>
          </a:p>
          <a:p>
            <a:pPr lvl="1"/>
            <a:r>
              <a:rPr lang="en-US" u="sng" dirty="0" smtClean="0"/>
              <a:t>Homogeneous</a:t>
            </a:r>
            <a:r>
              <a:rPr lang="en-US" dirty="0" smtClean="0"/>
              <a:t>:  uniform distribution – a sample taken from any 2 areas will have the same % composition.</a:t>
            </a:r>
          </a:p>
          <a:p>
            <a:pPr lvl="1"/>
            <a:r>
              <a:rPr lang="en-US" u="sng" dirty="0" smtClean="0"/>
              <a:t>Heterogeneous</a:t>
            </a:r>
            <a:r>
              <a:rPr lang="en-US" dirty="0"/>
              <a:t>:  </a:t>
            </a:r>
            <a:r>
              <a:rPr lang="en-US" dirty="0" smtClean="0"/>
              <a:t>not uniform </a:t>
            </a:r>
            <a:r>
              <a:rPr lang="en-US" dirty="0"/>
              <a:t>distribution – </a:t>
            </a:r>
            <a:r>
              <a:rPr lang="en-US" dirty="0" smtClean="0"/>
              <a:t> samples </a:t>
            </a:r>
            <a:r>
              <a:rPr lang="en-US" dirty="0"/>
              <a:t>taken from any 2 areas will have </a:t>
            </a:r>
            <a:r>
              <a:rPr lang="en-US" dirty="0" smtClean="0"/>
              <a:t>different  </a:t>
            </a:r>
            <a:r>
              <a:rPr lang="en-US" dirty="0"/>
              <a:t>% composition.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884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Shows how much solute will dissolve in 100 g of water at different </a:t>
            </a:r>
            <a:r>
              <a:rPr lang="en-US" dirty="0" smtClean="0"/>
              <a:t>temperatures</a:t>
            </a:r>
          </a:p>
          <a:p>
            <a:endParaRPr lang="en-US" dirty="0"/>
          </a:p>
          <a:p>
            <a:r>
              <a:rPr lang="en-US" dirty="0" smtClean="0"/>
              <a:t>Salt: ionic compound – the + ion is not H, the – ion is not OH.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09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Solubility Curve – Table 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.  </a:t>
            </a:r>
          </a:p>
          <a:p>
            <a:endParaRPr lang="en-US" dirty="0"/>
          </a:p>
          <a:p>
            <a:pPr lvl="8"/>
            <a:r>
              <a:rPr lang="en-US" sz="3600" dirty="0" smtClean="0"/>
              <a:t>*   </a:t>
            </a:r>
            <a:r>
              <a:rPr lang="en-US" sz="2400" dirty="0" smtClean="0"/>
              <a:t>Above line -supersaturated</a:t>
            </a:r>
          </a:p>
          <a:p>
            <a:pPr lvl="8"/>
            <a:endParaRPr lang="en-US" sz="3600" dirty="0"/>
          </a:p>
          <a:p>
            <a:pPr lvl="8"/>
            <a:endParaRPr lang="en-US" sz="3600" dirty="0" smtClean="0"/>
          </a:p>
          <a:p>
            <a:pPr marL="1947672" lvl="8" indent="0">
              <a:buNone/>
            </a:pPr>
            <a:r>
              <a:rPr lang="en-US" sz="3600" dirty="0" smtClean="0"/>
              <a:t>*  </a:t>
            </a:r>
            <a:r>
              <a:rPr lang="en-US" sz="2400" dirty="0" smtClean="0"/>
              <a:t>Below line - unsaturated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495591" y="1782746"/>
            <a:ext cx="22282" cy="34317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2517873" y="5214531"/>
            <a:ext cx="3631975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urved Connector 10"/>
          <p:cNvCxnSpPr/>
          <p:nvPr/>
        </p:nvCxnSpPr>
        <p:spPr>
          <a:xfrm rot="5400000" flipH="1" flipV="1">
            <a:off x="2506731" y="3866330"/>
            <a:ext cx="22284" cy="12700"/>
          </a:xfrm>
          <a:prstGeom prst="curved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524223" y="2295285"/>
            <a:ext cx="3625625" cy="21170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765668" y="3342648"/>
            <a:ext cx="32754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*  </a:t>
            </a:r>
            <a:r>
              <a:rPr lang="en-US" sz="2400" dirty="0" smtClean="0"/>
              <a:t>on line - saturated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94724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unnamed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6637" y="178275"/>
            <a:ext cx="5384800" cy="650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806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How many grams of NaNO</a:t>
            </a:r>
            <a:r>
              <a:rPr lang="en-US" baseline="-25000" dirty="0" smtClean="0"/>
              <a:t>3</a:t>
            </a:r>
            <a:r>
              <a:rPr lang="en-US" dirty="0" smtClean="0"/>
              <a:t> are needed to saturate 100 ml of water at 40</a:t>
            </a:r>
            <a:r>
              <a:rPr lang="en-US" baseline="30000" dirty="0" smtClean="0"/>
              <a:t>o</a:t>
            </a:r>
            <a:r>
              <a:rPr lang="en-US" dirty="0" smtClean="0"/>
              <a:t>c?</a:t>
            </a:r>
          </a:p>
          <a:p>
            <a:r>
              <a:rPr lang="en-US" dirty="0" smtClean="0"/>
              <a:t>105g</a:t>
            </a:r>
          </a:p>
          <a:p>
            <a:r>
              <a:rPr lang="en-US" dirty="0" smtClean="0"/>
              <a:t>A saturated solution of KNO</a:t>
            </a:r>
            <a:r>
              <a:rPr lang="en-US" baseline="-25000" dirty="0" smtClean="0"/>
              <a:t>3</a:t>
            </a:r>
            <a:r>
              <a:rPr lang="en-US" dirty="0" smtClean="0"/>
              <a:t> at 60</a:t>
            </a:r>
            <a:r>
              <a:rPr lang="en-US" baseline="30000" dirty="0" smtClean="0"/>
              <a:t>o</a:t>
            </a:r>
            <a:r>
              <a:rPr lang="en-US" dirty="0" smtClean="0"/>
              <a:t> in 100 ml of water is cooled to 30</a:t>
            </a:r>
            <a:r>
              <a:rPr lang="en-US" baseline="30000" dirty="0" smtClean="0"/>
              <a:t>o</a:t>
            </a:r>
            <a:r>
              <a:rPr lang="en-US" dirty="0" smtClean="0"/>
              <a:t>.  How many grams of KNO</a:t>
            </a:r>
            <a:r>
              <a:rPr lang="en-US" baseline="-25000" dirty="0" smtClean="0"/>
              <a:t>3</a:t>
            </a:r>
            <a:r>
              <a:rPr lang="en-US" dirty="0" smtClean="0"/>
              <a:t> is precipitated out of solution?</a:t>
            </a:r>
          </a:p>
          <a:p>
            <a:r>
              <a:rPr lang="en-US" dirty="0" smtClean="0"/>
              <a:t>106 – 46 = 60 g</a:t>
            </a:r>
          </a:p>
          <a:p>
            <a:r>
              <a:rPr lang="en-US" dirty="0" smtClean="0"/>
              <a:t>What is the average rate of increase in solubility (in g/</a:t>
            </a:r>
            <a:r>
              <a:rPr lang="en-US" baseline="30000" dirty="0" err="1" smtClean="0"/>
              <a:t>o</a:t>
            </a:r>
            <a:r>
              <a:rPr lang="en-US" dirty="0" err="1" smtClean="0"/>
              <a:t>c</a:t>
            </a:r>
            <a:r>
              <a:rPr lang="en-US" dirty="0" smtClean="0"/>
              <a:t>)for KNO</a:t>
            </a:r>
            <a:r>
              <a:rPr lang="en-US" baseline="-25000" dirty="0" smtClean="0"/>
              <a:t>3</a:t>
            </a:r>
            <a:r>
              <a:rPr lang="en-US" dirty="0" smtClean="0"/>
              <a:t> between 60 – 70 </a:t>
            </a:r>
            <a:r>
              <a:rPr lang="en-US" baseline="30000" dirty="0" smtClean="0"/>
              <a:t>o</a:t>
            </a:r>
            <a:r>
              <a:rPr lang="en-US" dirty="0" smtClean="0"/>
              <a:t>?</a:t>
            </a:r>
          </a:p>
          <a:p>
            <a:r>
              <a:rPr lang="en-US" dirty="0" smtClean="0"/>
              <a:t>136 – 106 = 30g /10</a:t>
            </a:r>
            <a:r>
              <a:rPr lang="en-US" baseline="30000" dirty="0" smtClean="0"/>
              <a:t>o</a:t>
            </a:r>
            <a:r>
              <a:rPr lang="en-US" dirty="0" smtClean="0"/>
              <a:t> = 3g/</a:t>
            </a:r>
            <a:r>
              <a:rPr lang="en-US" baseline="30000" dirty="0" smtClean="0"/>
              <a:t>o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2471970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Precipitate 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ionic compounds dissolve, they </a:t>
            </a:r>
            <a:r>
              <a:rPr lang="en-US" u="sng" dirty="0" smtClean="0"/>
              <a:t>dissociate</a:t>
            </a:r>
            <a:r>
              <a:rPr lang="en-US" dirty="0" smtClean="0"/>
              <a:t> – break into ions.</a:t>
            </a:r>
          </a:p>
          <a:p>
            <a:r>
              <a:rPr lang="en-US" dirty="0" smtClean="0"/>
              <a:t>EX:  </a:t>
            </a:r>
          </a:p>
          <a:p>
            <a:pPr lvl="1"/>
            <a:r>
              <a:rPr lang="en-US" dirty="0" err="1"/>
              <a:t>NaCl</a:t>
            </a:r>
            <a:r>
              <a:rPr lang="en-US" dirty="0"/>
              <a:t> </a:t>
            </a:r>
            <a:r>
              <a:rPr lang="en-US" baseline="-25000" dirty="0"/>
              <a:t>(s) </a:t>
            </a:r>
            <a:r>
              <a:rPr lang="en-US" dirty="0">
                <a:sym typeface="Wingdings"/>
              </a:rPr>
              <a:t> Na</a:t>
            </a:r>
            <a:r>
              <a:rPr lang="en-US" baseline="30000" dirty="0">
                <a:sym typeface="Wingdings"/>
              </a:rPr>
              <a:t>+</a:t>
            </a:r>
            <a:r>
              <a:rPr lang="en-US" baseline="-25000" dirty="0">
                <a:sym typeface="Wingdings"/>
              </a:rPr>
              <a:t>(</a:t>
            </a:r>
            <a:r>
              <a:rPr lang="en-US" baseline="-25000" dirty="0" err="1">
                <a:sym typeface="Wingdings"/>
              </a:rPr>
              <a:t>aq</a:t>
            </a:r>
            <a:r>
              <a:rPr lang="en-US" baseline="-25000" dirty="0">
                <a:sym typeface="Wingdings"/>
              </a:rPr>
              <a:t>)</a:t>
            </a:r>
            <a:r>
              <a:rPr lang="en-US" dirty="0">
                <a:sym typeface="Wingdings"/>
              </a:rPr>
              <a:t>  + </a:t>
            </a:r>
            <a:r>
              <a:rPr lang="en-US" dirty="0" err="1">
                <a:sym typeface="Wingdings"/>
              </a:rPr>
              <a:t>Cl</a:t>
            </a:r>
            <a:r>
              <a:rPr lang="en-US" baseline="30000" dirty="0">
                <a:sym typeface="Wingdings"/>
              </a:rPr>
              <a:t>- </a:t>
            </a:r>
            <a:r>
              <a:rPr lang="en-US" baseline="-25000" dirty="0">
                <a:sym typeface="Wingdings"/>
              </a:rPr>
              <a:t>(</a:t>
            </a:r>
            <a:r>
              <a:rPr lang="en-US" baseline="-25000" dirty="0" err="1">
                <a:sym typeface="Wingdings"/>
              </a:rPr>
              <a:t>aq</a:t>
            </a:r>
            <a:r>
              <a:rPr lang="en-US" baseline="-25000" dirty="0">
                <a:sym typeface="Wingdings"/>
              </a:rPr>
              <a:t>)</a:t>
            </a:r>
          </a:p>
          <a:p>
            <a:pPr lvl="1"/>
            <a:r>
              <a:rPr lang="en-US" dirty="0">
                <a:sym typeface="Wingdings"/>
              </a:rPr>
              <a:t>CaCl</a:t>
            </a:r>
            <a:r>
              <a:rPr lang="en-US" baseline="-25000" dirty="0">
                <a:sym typeface="Wingdings"/>
              </a:rPr>
              <a:t>2(s) </a:t>
            </a:r>
            <a:r>
              <a:rPr lang="en-US" dirty="0">
                <a:sym typeface="Wingdings"/>
              </a:rPr>
              <a:t> Ca</a:t>
            </a:r>
            <a:r>
              <a:rPr lang="en-US" baseline="30000" dirty="0">
                <a:sym typeface="Wingdings"/>
              </a:rPr>
              <a:t>+2</a:t>
            </a:r>
            <a:r>
              <a:rPr lang="en-US" baseline="-25000" dirty="0">
                <a:sym typeface="Wingdings"/>
              </a:rPr>
              <a:t>(</a:t>
            </a:r>
            <a:r>
              <a:rPr lang="en-US" baseline="-25000" dirty="0" err="1">
                <a:sym typeface="Wingdings"/>
              </a:rPr>
              <a:t>aq</a:t>
            </a:r>
            <a:r>
              <a:rPr lang="en-US" baseline="-25000" dirty="0">
                <a:sym typeface="Wingdings"/>
              </a:rPr>
              <a:t>)</a:t>
            </a:r>
            <a:r>
              <a:rPr lang="en-US" dirty="0">
                <a:sym typeface="Wingdings"/>
              </a:rPr>
              <a:t> + 2Cl</a:t>
            </a:r>
            <a:r>
              <a:rPr lang="en-US" baseline="30000" dirty="0">
                <a:sym typeface="Wingdings"/>
              </a:rPr>
              <a:t>-</a:t>
            </a:r>
            <a:r>
              <a:rPr lang="en-US" baseline="-25000" dirty="0">
                <a:sym typeface="Wingdings"/>
              </a:rPr>
              <a:t>(</a:t>
            </a:r>
            <a:r>
              <a:rPr lang="en-US" baseline="-25000" dirty="0" err="1">
                <a:sym typeface="Wingdings"/>
              </a:rPr>
              <a:t>aq</a:t>
            </a:r>
            <a:r>
              <a:rPr lang="en-US" baseline="-25000" dirty="0">
                <a:sym typeface="Wingdings"/>
              </a:rPr>
              <a:t>)</a:t>
            </a:r>
          </a:p>
          <a:p>
            <a:pPr lvl="1"/>
            <a:r>
              <a:rPr lang="en-US" dirty="0">
                <a:sym typeface="Wingdings"/>
              </a:rPr>
              <a:t>KNO</a:t>
            </a:r>
            <a:r>
              <a:rPr lang="en-US" baseline="-25000" dirty="0">
                <a:sym typeface="Wingdings"/>
              </a:rPr>
              <a:t>3(s) </a:t>
            </a:r>
            <a:r>
              <a:rPr lang="en-US" dirty="0">
                <a:sym typeface="Wingdings"/>
              </a:rPr>
              <a:t> K</a:t>
            </a:r>
            <a:r>
              <a:rPr lang="en-US" baseline="30000" dirty="0">
                <a:sym typeface="Wingdings"/>
              </a:rPr>
              <a:t>+</a:t>
            </a:r>
            <a:r>
              <a:rPr lang="en-US" baseline="-25000" dirty="0">
                <a:sym typeface="Wingdings"/>
              </a:rPr>
              <a:t>(</a:t>
            </a:r>
            <a:r>
              <a:rPr lang="en-US" baseline="-25000" dirty="0" err="1">
                <a:sym typeface="Wingdings"/>
              </a:rPr>
              <a:t>aq</a:t>
            </a:r>
            <a:r>
              <a:rPr lang="en-US" baseline="-25000" dirty="0">
                <a:sym typeface="Wingdings"/>
              </a:rPr>
              <a:t>)</a:t>
            </a:r>
            <a:r>
              <a:rPr lang="en-US" dirty="0">
                <a:sym typeface="Wingdings"/>
              </a:rPr>
              <a:t>  + NO3</a:t>
            </a:r>
            <a:r>
              <a:rPr lang="en-US" baseline="30000" dirty="0">
                <a:sym typeface="Wingdings"/>
              </a:rPr>
              <a:t>-</a:t>
            </a:r>
            <a:r>
              <a:rPr lang="en-US" baseline="-25000" dirty="0">
                <a:sym typeface="Wingdings"/>
              </a:rPr>
              <a:t>(</a:t>
            </a:r>
            <a:r>
              <a:rPr lang="en-US" baseline="-25000" dirty="0" err="1">
                <a:sym typeface="Wingdings"/>
              </a:rPr>
              <a:t>aq</a:t>
            </a:r>
            <a:r>
              <a:rPr lang="en-US" baseline="-25000" dirty="0" smtClean="0">
                <a:sym typeface="Wingdings"/>
              </a:rPr>
              <a:t>)</a:t>
            </a:r>
            <a:endParaRPr lang="en-US" dirty="0" smtClean="0"/>
          </a:p>
          <a:p>
            <a:r>
              <a:rPr lang="en-US" dirty="0" smtClean="0">
                <a:sym typeface="Wingdings"/>
              </a:rPr>
              <a:t>When </a:t>
            </a:r>
            <a:r>
              <a:rPr lang="en-US" dirty="0" err="1" smtClean="0">
                <a:sym typeface="Wingdings"/>
              </a:rPr>
              <a:t>covalents</a:t>
            </a:r>
            <a:r>
              <a:rPr lang="en-US" dirty="0" smtClean="0">
                <a:sym typeface="Wingdings"/>
              </a:rPr>
              <a:t> dissolve they do not </a:t>
            </a:r>
            <a:r>
              <a:rPr lang="en-US" u="sng" dirty="0" smtClean="0">
                <a:sym typeface="Wingdings"/>
              </a:rPr>
              <a:t>dissociate </a:t>
            </a:r>
            <a:r>
              <a:rPr lang="en-US" dirty="0" smtClean="0">
                <a:sym typeface="Wingdings"/>
              </a:rPr>
              <a:t>– stay together!</a:t>
            </a:r>
          </a:p>
          <a:p>
            <a:pPr marL="402336" lvl="1" indent="0">
              <a:buNone/>
            </a:pPr>
            <a:r>
              <a:rPr lang="en-US" dirty="0" smtClean="0">
                <a:sym typeface="Wingdings"/>
              </a:rPr>
              <a:t>EX:  C</a:t>
            </a:r>
            <a:r>
              <a:rPr lang="en-US" baseline="-25000" dirty="0" smtClean="0">
                <a:sym typeface="Wingdings"/>
              </a:rPr>
              <a:t>6</a:t>
            </a:r>
            <a:r>
              <a:rPr lang="en-US" dirty="0" smtClean="0">
                <a:sym typeface="Wingdings"/>
              </a:rPr>
              <a:t>H</a:t>
            </a:r>
            <a:r>
              <a:rPr lang="en-US" baseline="-25000" dirty="0" smtClean="0">
                <a:sym typeface="Wingdings"/>
              </a:rPr>
              <a:t>12</a:t>
            </a:r>
            <a:r>
              <a:rPr lang="en-US" dirty="0" smtClean="0">
                <a:sym typeface="Wingdings"/>
              </a:rPr>
              <a:t>O</a:t>
            </a:r>
            <a:r>
              <a:rPr lang="en-US" baseline="-25000" dirty="0" smtClean="0">
                <a:sym typeface="Wingdings"/>
              </a:rPr>
              <a:t>6(s)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>
                <a:sym typeface="Wingdings"/>
              </a:rPr>
              <a:t>C</a:t>
            </a:r>
            <a:r>
              <a:rPr lang="en-US" baseline="-25000" dirty="0">
                <a:sym typeface="Wingdings"/>
              </a:rPr>
              <a:t>6</a:t>
            </a:r>
            <a:r>
              <a:rPr lang="en-US" dirty="0">
                <a:sym typeface="Wingdings"/>
              </a:rPr>
              <a:t>H</a:t>
            </a:r>
            <a:r>
              <a:rPr lang="en-US" baseline="-25000" dirty="0">
                <a:sym typeface="Wingdings"/>
              </a:rPr>
              <a:t>12</a:t>
            </a:r>
            <a:r>
              <a:rPr lang="en-US" dirty="0">
                <a:sym typeface="Wingdings"/>
              </a:rPr>
              <a:t>O</a:t>
            </a:r>
            <a:r>
              <a:rPr lang="en-US" baseline="-25000" dirty="0">
                <a:sym typeface="Wingdings"/>
              </a:rPr>
              <a:t>6</a:t>
            </a:r>
            <a:r>
              <a:rPr lang="en-US" baseline="-25000" dirty="0" smtClean="0">
                <a:sym typeface="Wingdings"/>
              </a:rPr>
              <a:t>(</a:t>
            </a:r>
            <a:r>
              <a:rPr lang="en-US" baseline="-25000" dirty="0" err="1" smtClean="0">
                <a:sym typeface="Wingdings"/>
              </a:rPr>
              <a:t>aq</a:t>
            </a:r>
            <a:r>
              <a:rPr lang="en-US" baseline="-25000" dirty="0" smtClean="0">
                <a:sym typeface="Wingdings"/>
              </a:rPr>
              <a:t>)</a:t>
            </a:r>
            <a:endParaRPr lang="en-US" dirty="0" smtClean="0">
              <a:sym typeface="Wingdings"/>
            </a:endParaRPr>
          </a:p>
          <a:p>
            <a:pPr lvl="1"/>
            <a:endParaRPr lang="en-US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3398302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precipitate forms when an ionic compound is insoluble (does not dissolve)</a:t>
            </a:r>
          </a:p>
          <a:p>
            <a:r>
              <a:rPr lang="en-US" dirty="0" smtClean="0"/>
              <a:t>Table F gives rules for solubility.</a:t>
            </a:r>
          </a:p>
          <a:p>
            <a:r>
              <a:rPr lang="en-US" dirty="0" smtClean="0"/>
              <a:t>EX:  calcium iodide + silver nitrate</a:t>
            </a:r>
          </a:p>
          <a:p>
            <a:pPr lvl="1"/>
            <a:r>
              <a:rPr lang="en-US" dirty="0" smtClean="0"/>
              <a:t>CaI</a:t>
            </a:r>
            <a:r>
              <a:rPr lang="en-US" baseline="-25000" dirty="0" smtClean="0"/>
              <a:t>2(s) </a:t>
            </a:r>
            <a:r>
              <a:rPr lang="en-US" dirty="0" smtClean="0">
                <a:sym typeface="Wingdings"/>
              </a:rPr>
              <a:t> Ca</a:t>
            </a:r>
            <a:r>
              <a:rPr lang="en-US" baseline="30000" dirty="0" smtClean="0">
                <a:sym typeface="Wingdings"/>
              </a:rPr>
              <a:t>+2</a:t>
            </a:r>
            <a:r>
              <a:rPr lang="en-US" baseline="-25000" dirty="0" smtClean="0">
                <a:sym typeface="Wingdings"/>
              </a:rPr>
              <a:t>(</a:t>
            </a:r>
            <a:r>
              <a:rPr lang="en-US" baseline="-25000" dirty="0" err="1" smtClean="0">
                <a:sym typeface="Wingdings"/>
              </a:rPr>
              <a:t>aq</a:t>
            </a:r>
            <a:r>
              <a:rPr lang="en-US" baseline="-25000" dirty="0" smtClean="0">
                <a:sym typeface="Wingdings"/>
              </a:rPr>
              <a:t>) </a:t>
            </a:r>
            <a:r>
              <a:rPr lang="en-US" dirty="0" smtClean="0">
                <a:sym typeface="Wingdings"/>
              </a:rPr>
              <a:t>+ 2I</a:t>
            </a:r>
            <a:r>
              <a:rPr lang="en-US" baseline="30000" dirty="0" smtClean="0">
                <a:sym typeface="Wingdings"/>
              </a:rPr>
              <a:t>-</a:t>
            </a:r>
            <a:r>
              <a:rPr lang="en-US" baseline="-25000" dirty="0" smtClean="0">
                <a:sym typeface="Wingdings"/>
              </a:rPr>
              <a:t>(</a:t>
            </a:r>
            <a:r>
              <a:rPr lang="en-US" baseline="-25000" dirty="0" err="1" smtClean="0">
                <a:sym typeface="Wingdings"/>
              </a:rPr>
              <a:t>aq</a:t>
            </a:r>
            <a:r>
              <a:rPr lang="en-US" baseline="-25000" dirty="0" smtClean="0">
                <a:sym typeface="Wingdings"/>
              </a:rPr>
              <a:t>)</a:t>
            </a:r>
          </a:p>
          <a:p>
            <a:pPr lvl="1"/>
            <a:r>
              <a:rPr lang="en-US" dirty="0" smtClean="0">
                <a:sym typeface="Wingdings"/>
              </a:rPr>
              <a:t>Ag(NO</a:t>
            </a:r>
            <a:r>
              <a:rPr lang="en-US" baseline="-25000" dirty="0" smtClean="0">
                <a:sym typeface="Wingdings"/>
              </a:rPr>
              <a:t>3</a:t>
            </a:r>
            <a:r>
              <a:rPr lang="en-US" dirty="0" smtClean="0">
                <a:sym typeface="Wingdings"/>
              </a:rPr>
              <a:t>)</a:t>
            </a:r>
            <a:r>
              <a:rPr lang="en-US" baseline="-25000" dirty="0" smtClean="0">
                <a:sym typeface="Wingdings"/>
              </a:rPr>
              <a:t>(s)  </a:t>
            </a:r>
            <a:r>
              <a:rPr lang="en-US" dirty="0" smtClean="0">
                <a:sym typeface="Wingdings"/>
              </a:rPr>
              <a:t> Ag</a:t>
            </a:r>
            <a:r>
              <a:rPr lang="en-US" baseline="30000" dirty="0" smtClean="0">
                <a:sym typeface="Wingdings"/>
              </a:rPr>
              <a:t>+</a:t>
            </a:r>
            <a:r>
              <a:rPr lang="en-US" dirty="0" smtClean="0">
                <a:sym typeface="Wingdings"/>
              </a:rPr>
              <a:t>  + NO3</a:t>
            </a:r>
            <a:r>
              <a:rPr lang="en-US" baseline="30000" dirty="0" smtClean="0">
                <a:sym typeface="Wingdings"/>
              </a:rPr>
              <a:t>-</a:t>
            </a:r>
            <a:r>
              <a:rPr lang="en-US" baseline="-25000" dirty="0" smtClean="0">
                <a:sym typeface="Wingdings"/>
              </a:rPr>
              <a:t>(</a:t>
            </a:r>
            <a:r>
              <a:rPr lang="en-US" baseline="-25000" dirty="0" err="1" smtClean="0">
                <a:sym typeface="Wingdings"/>
              </a:rPr>
              <a:t>aq</a:t>
            </a:r>
            <a:r>
              <a:rPr lang="en-US" baseline="-25000" dirty="0" smtClean="0">
                <a:sym typeface="Wingdings"/>
              </a:rPr>
              <a:t>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675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humbnail_maxresdefaul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9477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581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44650" y="274638"/>
            <a:ext cx="7499350" cy="1143000"/>
          </a:xfrm>
        </p:spPr>
        <p:txBody>
          <a:bodyPr/>
          <a:lstStyle/>
          <a:p>
            <a:r>
              <a:rPr lang="en-US" dirty="0" smtClean="0"/>
              <a:t>Put CaI</a:t>
            </a:r>
            <a:r>
              <a:rPr lang="en-US" baseline="-25000" dirty="0" smtClean="0"/>
              <a:t>2</a:t>
            </a:r>
            <a:r>
              <a:rPr lang="en-US" dirty="0" smtClean="0"/>
              <a:t> + AgNO</a:t>
            </a:r>
            <a:r>
              <a:rPr lang="en-US" baseline="-25000" dirty="0" smtClean="0"/>
              <a:t>3</a:t>
            </a:r>
            <a:r>
              <a:rPr lang="en-US" dirty="0" smtClean="0"/>
              <a:t> in water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21600" y="2307944"/>
            <a:ext cx="280341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Ca</a:t>
            </a:r>
            <a:r>
              <a:rPr lang="en-US" sz="2800" baseline="30000" dirty="0" smtClean="0"/>
              <a:t>+2                 </a:t>
            </a:r>
            <a:r>
              <a:rPr lang="en-US" sz="2800" dirty="0" smtClean="0"/>
              <a:t>Ag</a:t>
            </a:r>
            <a:r>
              <a:rPr lang="en-US" sz="2800" baseline="30000" dirty="0" smtClean="0"/>
              <a:t>+</a:t>
            </a:r>
          </a:p>
          <a:p>
            <a:endParaRPr lang="en-US" sz="2800" dirty="0"/>
          </a:p>
          <a:p>
            <a:r>
              <a:rPr lang="en-US" sz="2800" dirty="0" smtClean="0"/>
              <a:t>I</a:t>
            </a:r>
            <a:r>
              <a:rPr lang="en-US" sz="2800" baseline="30000" dirty="0" smtClean="0"/>
              <a:t>-</a:t>
            </a:r>
            <a:r>
              <a:rPr lang="en-US" sz="2800" dirty="0" smtClean="0"/>
              <a:t>               NO3</a:t>
            </a:r>
            <a:r>
              <a:rPr lang="en-US" sz="2800" baseline="30000" dirty="0" smtClean="0"/>
              <a:t>-</a:t>
            </a:r>
            <a:endParaRPr lang="en-US" sz="2800" baseline="300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818900" y="2307944"/>
            <a:ext cx="0" cy="18742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818900" y="4182180"/>
            <a:ext cx="333001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148919" y="2184027"/>
            <a:ext cx="0" cy="199815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106431" y="4584908"/>
            <a:ext cx="62108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Ca</a:t>
            </a:r>
            <a:r>
              <a:rPr lang="en-US" sz="2400" dirty="0" smtClean="0"/>
              <a:t>(NO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en-US" sz="2400" baseline="-25000" dirty="0" smtClean="0"/>
              <a:t>2 </a:t>
            </a:r>
            <a:r>
              <a:rPr lang="en-US" sz="2400" dirty="0" smtClean="0"/>
              <a:t>           +        </a:t>
            </a:r>
            <a:r>
              <a:rPr lang="en-US" sz="2400" dirty="0" err="1" smtClean="0"/>
              <a:t>AgI</a:t>
            </a:r>
            <a:r>
              <a:rPr lang="en-US" sz="2400" dirty="0" smtClean="0"/>
              <a:t> </a:t>
            </a:r>
          </a:p>
          <a:p>
            <a:endParaRPr lang="en-US" sz="2400" dirty="0"/>
          </a:p>
          <a:p>
            <a:r>
              <a:rPr lang="en-US" sz="2400" dirty="0" smtClean="0"/>
              <a:t>Soluble					insoluble</a:t>
            </a:r>
          </a:p>
          <a:p>
            <a:endParaRPr lang="en-US" sz="2400" dirty="0"/>
          </a:p>
          <a:p>
            <a:r>
              <a:rPr lang="en-US" sz="2400" dirty="0" smtClean="0"/>
              <a:t>CA(NO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)</a:t>
            </a:r>
            <a:r>
              <a:rPr lang="en-US" sz="2400" baseline="-25000" dirty="0" smtClean="0"/>
              <a:t>2(</a:t>
            </a:r>
            <a:r>
              <a:rPr lang="en-US" sz="2400" baseline="-25000" dirty="0" err="1" smtClean="0"/>
              <a:t>aq</a:t>
            </a:r>
            <a:r>
              <a:rPr lang="en-US" sz="2400" baseline="-25000" dirty="0" smtClean="0"/>
              <a:t>)</a:t>
            </a:r>
            <a:r>
              <a:rPr lang="en-US" sz="2400" dirty="0" smtClean="0"/>
              <a:t>		</a:t>
            </a:r>
            <a:r>
              <a:rPr lang="en-US" sz="2400" dirty="0" err="1" smtClean="0"/>
              <a:t>AgI</a:t>
            </a:r>
            <a:r>
              <a:rPr lang="en-US" sz="2400" baseline="-25000" dirty="0" smtClean="0"/>
              <a:t>(s) </a:t>
            </a:r>
            <a:r>
              <a:rPr lang="en-US" sz="2400" dirty="0" smtClean="0"/>
              <a:t>- precipitates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44346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Expressing </a:t>
            </a:r>
            <a:r>
              <a:rPr lang="en-US" dirty="0"/>
              <a:t>S</a:t>
            </a:r>
            <a:r>
              <a:rPr lang="en-US" dirty="0" smtClean="0"/>
              <a:t>olution Concentration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Terms:</a:t>
            </a:r>
          </a:p>
          <a:p>
            <a:pPr lvl="1"/>
            <a:r>
              <a:rPr lang="en-US" dirty="0"/>
              <a:t>Concentrated – lots of solute dissolved</a:t>
            </a:r>
          </a:p>
          <a:p>
            <a:pPr lvl="1"/>
            <a:r>
              <a:rPr lang="en-US" dirty="0"/>
              <a:t>Dilute – little solute </a:t>
            </a:r>
            <a:r>
              <a:rPr lang="en-US" dirty="0" smtClean="0"/>
              <a:t>dissolved</a:t>
            </a:r>
          </a:p>
          <a:p>
            <a:r>
              <a:rPr lang="en-US" dirty="0" smtClean="0"/>
              <a:t>Specific Terms:</a:t>
            </a:r>
          </a:p>
          <a:p>
            <a:pPr lvl="1"/>
            <a:r>
              <a:rPr lang="en-US" dirty="0" smtClean="0"/>
              <a:t>Percent by Mass</a:t>
            </a:r>
          </a:p>
          <a:p>
            <a:pPr lvl="1"/>
            <a:r>
              <a:rPr lang="en-US" dirty="0" smtClean="0"/>
              <a:t>Parts per million</a:t>
            </a:r>
          </a:p>
          <a:p>
            <a:pPr lvl="1"/>
            <a:r>
              <a:rPr lang="en-US" dirty="0" err="1" smtClean="0"/>
              <a:t>Molartiy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7093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Percent by Mass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Describes the mass of solute in the total mass of solution:</a:t>
            </a:r>
          </a:p>
          <a:p>
            <a:r>
              <a:rPr lang="en-US" dirty="0" smtClean="0"/>
              <a:t>% by mass = </a:t>
            </a:r>
          </a:p>
          <a:p>
            <a:pPr lvl="1"/>
            <a:r>
              <a:rPr lang="en-US" dirty="0" smtClean="0"/>
              <a:t>mass of solute/mass of solution X100</a:t>
            </a:r>
          </a:p>
          <a:p>
            <a:pPr lvl="1"/>
            <a:r>
              <a:rPr lang="en-US" dirty="0" smtClean="0"/>
              <a:t>**equals parts per hundred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533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Mixtures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Suspension</a:t>
            </a:r>
          </a:p>
          <a:p>
            <a:pPr lvl="1"/>
            <a:r>
              <a:rPr lang="en-US" dirty="0" smtClean="0"/>
              <a:t>Heterogeneous – large particles (over 1um)</a:t>
            </a:r>
          </a:p>
          <a:p>
            <a:pPr lvl="1"/>
            <a:r>
              <a:rPr lang="en-US" dirty="0" smtClean="0"/>
              <a:t>Particles can be filtered out, or will settle to bottom.</a:t>
            </a:r>
          </a:p>
          <a:p>
            <a:pPr lvl="1"/>
            <a:r>
              <a:rPr lang="en-US" dirty="0" smtClean="0"/>
              <a:t>EX: mud</a:t>
            </a:r>
          </a:p>
        </p:txBody>
      </p:sp>
      <p:pic>
        <p:nvPicPr>
          <p:cNvPr id="4" name="Picture 3" descr="thumbnail_images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3300" y="3407702"/>
            <a:ext cx="2984500" cy="273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68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% by mass of 20g </a:t>
            </a:r>
            <a:r>
              <a:rPr lang="en-US" dirty="0" err="1" smtClean="0"/>
              <a:t>NaCl</a:t>
            </a:r>
            <a:r>
              <a:rPr lang="en-US" dirty="0" smtClean="0"/>
              <a:t> in 85g water?</a:t>
            </a:r>
          </a:p>
          <a:p>
            <a:pPr lvl="1"/>
            <a:r>
              <a:rPr lang="en-US" dirty="0" smtClean="0"/>
              <a:t>%mass = 20/105 X100  = 19%</a:t>
            </a:r>
          </a:p>
          <a:p>
            <a:r>
              <a:rPr lang="en-US" dirty="0" smtClean="0"/>
              <a:t>What mass of </a:t>
            </a:r>
            <a:r>
              <a:rPr lang="en-US" dirty="0" err="1" smtClean="0"/>
              <a:t>NaCl</a:t>
            </a:r>
            <a:r>
              <a:rPr lang="en-US" dirty="0" smtClean="0"/>
              <a:t> must be dissolved to make 150 g of a 15% </a:t>
            </a:r>
            <a:r>
              <a:rPr lang="en-US" dirty="0" err="1" smtClean="0"/>
              <a:t>NaCl</a:t>
            </a:r>
            <a:r>
              <a:rPr lang="en-US" dirty="0" smtClean="0"/>
              <a:t> solution?</a:t>
            </a:r>
          </a:p>
          <a:p>
            <a:pPr lvl="1"/>
            <a:r>
              <a:rPr lang="en-US" dirty="0" smtClean="0"/>
              <a:t>15% = X/150 X100</a:t>
            </a:r>
          </a:p>
          <a:p>
            <a:pPr lvl="1"/>
            <a:r>
              <a:rPr lang="en-US" dirty="0" smtClean="0"/>
              <a:t>15/1 = X(100)/150</a:t>
            </a:r>
          </a:p>
          <a:p>
            <a:pPr lvl="1"/>
            <a:r>
              <a:rPr lang="en-US" dirty="0" smtClean="0"/>
              <a:t>X = 22.5g </a:t>
            </a:r>
            <a:r>
              <a:rPr lang="en-US" dirty="0" err="1" smtClean="0"/>
              <a:t>NaCl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87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per Million (ppm)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Ppm = </a:t>
            </a:r>
          </a:p>
          <a:p>
            <a:pPr lvl="1"/>
            <a:r>
              <a:rPr lang="en-US" dirty="0" smtClean="0"/>
              <a:t>mass solute/mass of solution X 1,000,000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590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 determined that the air contains .300g of CO2 in 5,000g of air.  What is the concentration in ppm?</a:t>
            </a:r>
          </a:p>
          <a:p>
            <a:pPr lvl="1"/>
            <a:r>
              <a:rPr lang="en-US" dirty="0" smtClean="0"/>
              <a:t>Ppm = .300/5,000 X 1,000,000  </a:t>
            </a:r>
          </a:p>
          <a:p>
            <a:pPr lvl="1"/>
            <a:r>
              <a:rPr lang="en-US" dirty="0" smtClean="0"/>
              <a:t>Ppm = 60</a:t>
            </a:r>
          </a:p>
          <a:p>
            <a:r>
              <a:rPr lang="en-US" dirty="0" smtClean="0"/>
              <a:t>The legal amount of </a:t>
            </a:r>
            <a:r>
              <a:rPr lang="en-US" dirty="0" err="1" smtClean="0"/>
              <a:t>methylisocyanate</a:t>
            </a:r>
            <a:r>
              <a:rPr lang="en-US" dirty="0" smtClean="0"/>
              <a:t> is 0.020ppm.  How many grams of this chemical can we legally find in 3,300 g of air?</a:t>
            </a:r>
          </a:p>
          <a:p>
            <a:pPr lvl="1"/>
            <a:r>
              <a:rPr lang="en-US" dirty="0" smtClean="0"/>
              <a:t>0.02 = X/3,300 X 1,000,000</a:t>
            </a:r>
          </a:p>
          <a:p>
            <a:pPr lvl="1"/>
            <a:r>
              <a:rPr lang="en-US" dirty="0" smtClean="0"/>
              <a:t>(0.02)(3,300) = (1,000,000)(X)</a:t>
            </a:r>
          </a:p>
          <a:p>
            <a:pPr lvl="1"/>
            <a:r>
              <a:rPr lang="en-US" dirty="0" smtClean="0"/>
              <a:t>X = .000066 or 6.6 X10</a:t>
            </a:r>
            <a:r>
              <a:rPr lang="en-US" baseline="30000" dirty="0" smtClean="0"/>
              <a:t>-5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465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Molarity (M)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Measures moles of solute in 1 liter of solution.</a:t>
            </a:r>
          </a:p>
          <a:p>
            <a:r>
              <a:rPr lang="en-US" dirty="0" smtClean="0"/>
              <a:t>A 6 molar </a:t>
            </a:r>
            <a:r>
              <a:rPr lang="en-US" dirty="0" err="1" smtClean="0"/>
              <a:t>HCl</a:t>
            </a:r>
            <a:r>
              <a:rPr lang="en-US" dirty="0" smtClean="0"/>
              <a:t> solution would contain 6 moles of solute dissolved in enough water to make 1 liter of solution.</a:t>
            </a:r>
          </a:p>
          <a:p>
            <a:pPr lvl="1"/>
            <a:r>
              <a:rPr lang="en-US" dirty="0" smtClean="0"/>
              <a:t>Molarity = moles solute/liters of solution.</a:t>
            </a:r>
          </a:p>
          <a:p>
            <a:pPr lvl="1"/>
            <a:r>
              <a:rPr lang="en-US" dirty="0" smtClean="0"/>
              <a:t>Moles = molarity X liters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085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the molarity of a solution of 8 moles of </a:t>
            </a:r>
            <a:r>
              <a:rPr lang="en-US" dirty="0" err="1" smtClean="0"/>
              <a:t>LiCl</a:t>
            </a:r>
            <a:r>
              <a:rPr lang="en-US" dirty="0" smtClean="0"/>
              <a:t> in 2 liters of solution?</a:t>
            </a:r>
          </a:p>
          <a:p>
            <a:pPr lvl="1"/>
            <a:r>
              <a:rPr lang="en-US" dirty="0" smtClean="0"/>
              <a:t>M = 8/2  = 4 molar</a:t>
            </a:r>
          </a:p>
          <a:p>
            <a:r>
              <a:rPr lang="en-US" dirty="0" smtClean="0"/>
              <a:t>If 500 g of </a:t>
            </a:r>
            <a:r>
              <a:rPr lang="en-US" dirty="0" err="1"/>
              <a:t>N</a:t>
            </a:r>
            <a:r>
              <a:rPr lang="en-US" dirty="0" err="1" smtClean="0"/>
              <a:t>aCl</a:t>
            </a:r>
            <a:r>
              <a:rPr lang="en-US" dirty="0" smtClean="0"/>
              <a:t> is dissolved to make 2 liters of solution, What is the molarity?</a:t>
            </a:r>
          </a:p>
          <a:p>
            <a:pPr lvl="1"/>
            <a:r>
              <a:rPr lang="en-US" dirty="0" smtClean="0"/>
              <a:t>500g </a:t>
            </a:r>
            <a:r>
              <a:rPr lang="en-US" dirty="0" err="1" smtClean="0"/>
              <a:t>NaCl</a:t>
            </a:r>
            <a:r>
              <a:rPr lang="en-US" dirty="0" smtClean="0"/>
              <a:t> X 1mole/58g = 8.6mol </a:t>
            </a:r>
            <a:r>
              <a:rPr lang="en-US" dirty="0" err="1" smtClean="0"/>
              <a:t>NaCl</a:t>
            </a:r>
            <a:endParaRPr lang="en-US" dirty="0" smtClean="0"/>
          </a:p>
          <a:p>
            <a:pPr lvl="1"/>
            <a:r>
              <a:rPr lang="en-US" dirty="0" smtClean="0"/>
              <a:t>M = 8.6mol/2liter</a:t>
            </a:r>
          </a:p>
          <a:p>
            <a:pPr lvl="1"/>
            <a:r>
              <a:rPr lang="en-US" dirty="0" smtClean="0"/>
              <a:t>M = 4.3molar</a:t>
            </a:r>
          </a:p>
        </p:txBody>
      </p:sp>
    </p:spTree>
    <p:extLst>
      <p:ext uri="{BB962C8B-B14F-4D97-AF65-F5344CB8AC3E}">
        <p14:creationId xmlns:p14="http://schemas.microsoft.com/office/powerpoint/2010/main" val="3517980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36.4g of </a:t>
            </a:r>
            <a:r>
              <a:rPr lang="en-US" dirty="0" err="1"/>
              <a:t>HCl</a:t>
            </a:r>
            <a:r>
              <a:rPr lang="en-US" dirty="0"/>
              <a:t> is dissolved in 100 ml of solution, what is the molarity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Must change grams to moles and ml to L!</a:t>
            </a:r>
          </a:p>
          <a:p>
            <a:pPr lvl="1"/>
            <a:r>
              <a:rPr lang="en-US" dirty="0" smtClean="0"/>
              <a:t>36.46g X 1mole/36.46g = 1 mole </a:t>
            </a:r>
            <a:r>
              <a:rPr lang="en-US" dirty="0" err="1" smtClean="0"/>
              <a:t>HCl</a:t>
            </a:r>
            <a:endParaRPr lang="en-US" dirty="0" smtClean="0"/>
          </a:p>
          <a:p>
            <a:pPr lvl="1"/>
            <a:r>
              <a:rPr lang="en-US" dirty="0" smtClean="0"/>
              <a:t>100ml X 1L/1000ml = .1L</a:t>
            </a:r>
          </a:p>
          <a:p>
            <a:pPr lvl="1"/>
            <a:r>
              <a:rPr lang="en-US" dirty="0" smtClean="0"/>
              <a:t>1mole/.1 L = 10 molar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065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many moles of </a:t>
            </a:r>
            <a:r>
              <a:rPr lang="en-US" dirty="0" err="1"/>
              <a:t>NaCl</a:t>
            </a:r>
            <a:r>
              <a:rPr lang="en-US" dirty="0"/>
              <a:t> are found in 3 liters of a 2.5 M solution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Moles = (3)(2.5)  = 7.5 moles</a:t>
            </a:r>
            <a:endParaRPr lang="en-US" dirty="0"/>
          </a:p>
          <a:p>
            <a:r>
              <a:rPr lang="en-US" dirty="0"/>
              <a:t>What mass of </a:t>
            </a:r>
            <a:r>
              <a:rPr lang="en-US" dirty="0" err="1"/>
              <a:t>KCl</a:t>
            </a:r>
            <a:r>
              <a:rPr lang="en-US" dirty="0"/>
              <a:t> would be needed to make 5 liters of .5 molar solution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Find moles then change to grams!</a:t>
            </a:r>
          </a:p>
          <a:p>
            <a:pPr lvl="1"/>
            <a:r>
              <a:rPr lang="en-US" dirty="0" smtClean="0"/>
              <a:t>Moles = (5)(.5)  = 2.5 moles </a:t>
            </a:r>
            <a:r>
              <a:rPr lang="en-US" dirty="0" err="1" smtClean="0"/>
              <a:t>KCl</a:t>
            </a:r>
            <a:endParaRPr lang="en-US" dirty="0" smtClean="0"/>
          </a:p>
          <a:p>
            <a:pPr lvl="1"/>
            <a:r>
              <a:rPr lang="en-US" dirty="0" smtClean="0"/>
              <a:t>2.5 moles X 74g/1mole = 185 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698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Dilution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decrease the strength (concentration) of a solution:</a:t>
            </a:r>
          </a:p>
          <a:p>
            <a:pPr lvl="1"/>
            <a:r>
              <a:rPr lang="en-US" dirty="0" smtClean="0"/>
              <a:t>Moles </a:t>
            </a:r>
            <a:r>
              <a:rPr lang="en-US" baseline="-25000" dirty="0" smtClean="0"/>
              <a:t>(before) </a:t>
            </a:r>
            <a:r>
              <a:rPr lang="en-US" dirty="0" smtClean="0"/>
              <a:t>= moles </a:t>
            </a:r>
            <a:r>
              <a:rPr lang="en-US" baseline="-25000" dirty="0" smtClean="0"/>
              <a:t>(after)</a:t>
            </a:r>
            <a:endParaRPr lang="en-US" dirty="0" smtClean="0"/>
          </a:p>
          <a:p>
            <a:pPr lvl="1"/>
            <a:endParaRPr lang="en-US" baseline="-25000" dirty="0"/>
          </a:p>
          <a:p>
            <a:pPr marL="402336" lvl="1" indent="0">
              <a:buNone/>
            </a:pPr>
            <a:r>
              <a:rPr lang="en-US" dirty="0" smtClean="0"/>
              <a:t>Moles = molarity X volume</a:t>
            </a:r>
          </a:p>
          <a:p>
            <a:pPr marL="402336" lvl="1" indent="0">
              <a:buNone/>
            </a:pPr>
            <a:endParaRPr lang="en-US" sz="2400" dirty="0"/>
          </a:p>
          <a:p>
            <a:pPr marL="402336" lvl="1" indent="0">
              <a:buNone/>
            </a:pPr>
            <a:r>
              <a:rPr lang="en-US" sz="2400" dirty="0" smtClean="0"/>
              <a:t>Molarity</a:t>
            </a:r>
            <a:r>
              <a:rPr lang="en-US" sz="2400" baseline="-25000" dirty="0" smtClean="0"/>
              <a:t>(B) </a:t>
            </a:r>
            <a:r>
              <a:rPr lang="en-US" sz="2400" dirty="0" smtClean="0"/>
              <a:t>X Volume</a:t>
            </a:r>
            <a:r>
              <a:rPr lang="en-US" sz="2400" baseline="-25000" dirty="0" smtClean="0"/>
              <a:t>(B) </a:t>
            </a:r>
            <a:r>
              <a:rPr lang="en-US" sz="2400" dirty="0" smtClean="0"/>
              <a:t>= Molarity </a:t>
            </a:r>
            <a:r>
              <a:rPr lang="en-US" sz="2400" baseline="-25000" dirty="0" smtClean="0"/>
              <a:t>(A) </a:t>
            </a:r>
            <a:r>
              <a:rPr lang="en-US" sz="2400" dirty="0" smtClean="0"/>
              <a:t>X Volume </a:t>
            </a:r>
            <a:r>
              <a:rPr lang="en-US" sz="2400" baseline="-25000" dirty="0" smtClean="0"/>
              <a:t>(A)</a:t>
            </a:r>
          </a:p>
        </p:txBody>
      </p:sp>
    </p:spTree>
    <p:extLst>
      <p:ext uri="{BB962C8B-B14F-4D97-AF65-F5344CB8AC3E}">
        <p14:creationId xmlns:p14="http://schemas.microsoft.com/office/powerpoint/2010/main" val="686194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much 12 M </a:t>
            </a:r>
            <a:r>
              <a:rPr lang="en-US" dirty="0" err="1" smtClean="0"/>
              <a:t>HCl</a:t>
            </a:r>
            <a:r>
              <a:rPr lang="en-US" dirty="0" smtClean="0"/>
              <a:t> (stock) is needed to make 500 ml of 3 M </a:t>
            </a:r>
            <a:r>
              <a:rPr lang="en-US" dirty="0" err="1" smtClean="0"/>
              <a:t>HCl</a:t>
            </a:r>
            <a:r>
              <a:rPr lang="en-US" dirty="0" smtClean="0"/>
              <a:t> solution?  How much water?</a:t>
            </a:r>
          </a:p>
          <a:p>
            <a:pPr lvl="1"/>
            <a:r>
              <a:rPr lang="en-US" dirty="0" smtClean="0"/>
              <a:t>(12M)(X) = (3M)( 500ml)</a:t>
            </a:r>
          </a:p>
          <a:p>
            <a:pPr lvl="1"/>
            <a:r>
              <a:rPr lang="en-US" dirty="0" smtClean="0"/>
              <a:t>X = 125 ml of 12M stock </a:t>
            </a:r>
            <a:r>
              <a:rPr lang="en-US" dirty="0" err="1" smtClean="0"/>
              <a:t>HCl</a:t>
            </a:r>
            <a:endParaRPr lang="en-US" dirty="0" smtClean="0"/>
          </a:p>
          <a:p>
            <a:pPr lvl="1"/>
            <a:r>
              <a:rPr lang="en-US" dirty="0" smtClean="0"/>
              <a:t>    + 375 ml of water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 = 500 ml of 3M </a:t>
            </a:r>
            <a:r>
              <a:rPr lang="en-US" dirty="0" err="1" smtClean="0"/>
              <a:t>HCl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168385" y="4445502"/>
            <a:ext cx="388760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7306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</a:t>
            </a:r>
            <a:r>
              <a:rPr lang="en-US" baseline="-25000" dirty="0" smtClean="0"/>
              <a:t>B</a:t>
            </a:r>
            <a:r>
              <a:rPr lang="en-US" dirty="0" smtClean="0"/>
              <a:t>V</a:t>
            </a:r>
            <a:r>
              <a:rPr lang="en-US" baseline="-25000" dirty="0" smtClean="0"/>
              <a:t>B</a:t>
            </a:r>
            <a:r>
              <a:rPr lang="en-US" dirty="0" smtClean="0"/>
              <a:t> = M</a:t>
            </a:r>
            <a:r>
              <a:rPr lang="en-US" baseline="-25000" dirty="0" smtClean="0"/>
              <a:t>A</a:t>
            </a:r>
            <a:r>
              <a:rPr lang="en-US" dirty="0" smtClean="0"/>
              <a:t>V</a:t>
            </a:r>
            <a:r>
              <a:rPr lang="en-US" baseline="-25000" dirty="0" smtClean="0"/>
              <a:t>A</a:t>
            </a:r>
            <a:endParaRPr lang="en-US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much 6M H2SO4 is needed to make 2 liters of 1.5M solution?  How much water?</a:t>
            </a:r>
          </a:p>
          <a:p>
            <a:pPr marL="402336" lvl="1" indent="0">
              <a:buNone/>
            </a:pPr>
            <a:endParaRPr lang="en-US" dirty="0" smtClean="0"/>
          </a:p>
          <a:p>
            <a:pPr marL="402336" lvl="1" indent="0">
              <a:buNone/>
            </a:pPr>
            <a:endParaRPr lang="en-US" dirty="0"/>
          </a:p>
          <a:p>
            <a:pPr marL="402336" lvl="1" indent="0">
              <a:buNone/>
            </a:pPr>
            <a:endParaRPr lang="en-US" dirty="0" smtClean="0"/>
          </a:p>
          <a:p>
            <a:r>
              <a:rPr lang="en-US" dirty="0" smtClean="0"/>
              <a:t>How much 10M HNO3 is needed to make 500 ml of 2M solution? How much water?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055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Colloid</a:t>
            </a:r>
          </a:p>
          <a:p>
            <a:pPr lvl="1"/>
            <a:r>
              <a:rPr lang="en-US" dirty="0" smtClean="0"/>
              <a:t>Heterogeneous – smaller particles (.001 – 1 um)</a:t>
            </a:r>
          </a:p>
          <a:p>
            <a:pPr lvl="1"/>
            <a:r>
              <a:rPr lang="en-US" dirty="0" smtClean="0"/>
              <a:t>Translucent – not transparent (exhibit </a:t>
            </a:r>
            <a:r>
              <a:rPr lang="en-US" dirty="0" err="1" smtClean="0"/>
              <a:t>tyndall</a:t>
            </a:r>
            <a:r>
              <a:rPr lang="en-US" dirty="0" smtClean="0"/>
              <a:t> effect)</a:t>
            </a:r>
          </a:p>
          <a:p>
            <a:pPr lvl="1"/>
            <a:r>
              <a:rPr lang="en-US" dirty="0" smtClean="0"/>
              <a:t>Particles do not settle and cannot be filtered out</a:t>
            </a:r>
          </a:p>
          <a:p>
            <a:pPr lvl="1"/>
            <a:r>
              <a:rPr lang="en-US" dirty="0" smtClean="0"/>
              <a:t>EX:  fog, skim milk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490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Colligative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Depend on the concentration (# of particles in the solution.</a:t>
            </a:r>
          </a:p>
          <a:p>
            <a:pPr lvl="1"/>
            <a:r>
              <a:rPr lang="en-US" dirty="0" smtClean="0"/>
              <a:t>More particles = greater effect!</a:t>
            </a:r>
          </a:p>
          <a:p>
            <a:r>
              <a:rPr lang="en-US" dirty="0" smtClean="0"/>
              <a:t>Vapor pressure depression</a:t>
            </a:r>
          </a:p>
          <a:p>
            <a:pPr marL="82296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Freezing point depression</a:t>
            </a:r>
          </a:p>
          <a:p>
            <a:endParaRPr lang="en-US" dirty="0" smtClean="0"/>
          </a:p>
          <a:p>
            <a:r>
              <a:rPr lang="en-US" dirty="0" smtClean="0"/>
              <a:t>Boiling point elevation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6505154" y="3051442"/>
            <a:ext cx="484632" cy="573113"/>
          </a:xfrm>
          <a:prstGeom prst="downArrow">
            <a:avLst>
              <a:gd name="adj1" fmla="val 56392"/>
              <a:gd name="adj2" fmla="val 5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6505154" y="4151200"/>
            <a:ext cx="484632" cy="635071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Up Arrow 5"/>
          <p:cNvSpPr/>
          <p:nvPr/>
        </p:nvSpPr>
        <p:spPr>
          <a:xfrm>
            <a:off x="5705253" y="5312917"/>
            <a:ext cx="484632" cy="573113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501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Vapor pressure depression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Vapor pressure measures the tendency of molecules to escape into gas phase.</a:t>
            </a:r>
          </a:p>
          <a:p>
            <a:pPr lvl="1"/>
            <a:r>
              <a:rPr lang="en-US" dirty="0" smtClean="0"/>
              <a:t>Higher vapor pressure = rapid evaporation</a:t>
            </a:r>
          </a:p>
          <a:p>
            <a:pPr lvl="1"/>
            <a:r>
              <a:rPr lang="en-US" dirty="0" smtClean="0"/>
              <a:t>When vapor pressure = atmospheric pressure, the substance boils</a:t>
            </a:r>
          </a:p>
          <a:p>
            <a:r>
              <a:rPr lang="en-US" dirty="0" smtClean="0"/>
              <a:t>When a solute is dissolved in water, the intermolecular forces increase, keeping the molecules from evaporating.  </a:t>
            </a:r>
          </a:p>
          <a:p>
            <a:pPr lvl="1"/>
            <a:r>
              <a:rPr lang="en-US" dirty="0" smtClean="0"/>
              <a:t>Stronger IMF = lower vapor pressure</a:t>
            </a:r>
            <a:endParaRPr lang="en-US" dirty="0"/>
          </a:p>
          <a:p>
            <a:pPr lvl="1"/>
            <a:r>
              <a:rPr lang="en-US" dirty="0" smtClean="0"/>
              <a:t>The vapor pressure decreases and the boiling point increases.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088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Boiling point elevation/Freezing point depression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Extends the liquid range of water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Pure water       Solution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971795" y="2369902"/>
            <a:ext cx="1" cy="195168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756946" y="2369902"/>
            <a:ext cx="0" cy="195168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937915" y="2602245"/>
            <a:ext cx="615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</a:t>
            </a:r>
            <a:r>
              <a:rPr lang="en-US" baseline="30000" dirty="0" smtClean="0"/>
              <a:t>o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037842" y="3903368"/>
            <a:ext cx="384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r>
              <a:rPr lang="en-US" baseline="30000" dirty="0" smtClean="0"/>
              <a:t>o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2553739" y="2801193"/>
            <a:ext cx="481999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553739" y="4089242"/>
            <a:ext cx="48199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693004" y="2801194"/>
            <a:ext cx="58856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693004" y="4089242"/>
            <a:ext cx="58856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Up Arrow 25"/>
          <p:cNvSpPr/>
          <p:nvPr/>
        </p:nvSpPr>
        <p:spPr>
          <a:xfrm>
            <a:off x="5410972" y="2245985"/>
            <a:ext cx="484632" cy="555209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>
            <a:off x="5426461" y="4089242"/>
            <a:ext cx="484632" cy="588603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7" descr="thumbnail_images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1619" y="4455648"/>
            <a:ext cx="2507773" cy="1972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532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Solute particles increase intermolecular forces – need to get hotter to boil</a:t>
            </a:r>
          </a:p>
          <a:p>
            <a:r>
              <a:rPr lang="en-US" dirty="0" smtClean="0"/>
              <a:t>Solute particles get in between solvent molecules – make it harder to freeze – temp must be lower.</a:t>
            </a:r>
          </a:p>
          <a:p>
            <a:r>
              <a:rPr lang="en-US" dirty="0" smtClean="0"/>
              <a:t>The same amount of an ionic material will have a greater effect than a covalent material – due to dissociation! </a:t>
            </a:r>
          </a:p>
          <a:p>
            <a:r>
              <a:rPr lang="en-US" dirty="0" err="1" smtClean="0"/>
              <a:t>Covalents</a:t>
            </a:r>
            <a:r>
              <a:rPr lang="en-US" dirty="0" smtClean="0"/>
              <a:t> do NOT dissociate!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074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en-US" baseline="-25000" dirty="0" smtClean="0"/>
              <a:t>6</a:t>
            </a:r>
            <a:r>
              <a:rPr lang="en-US" dirty="0" smtClean="0"/>
              <a:t>H</a:t>
            </a:r>
            <a:r>
              <a:rPr lang="en-US" baseline="-25000" dirty="0" smtClean="0"/>
              <a:t>12</a:t>
            </a:r>
            <a:r>
              <a:rPr lang="en-US" dirty="0" smtClean="0"/>
              <a:t>O</a:t>
            </a:r>
            <a:r>
              <a:rPr lang="en-US" baseline="-25000" dirty="0" smtClean="0"/>
              <a:t>6(s)</a:t>
            </a:r>
            <a:r>
              <a:rPr lang="en-US" dirty="0" smtClean="0"/>
              <a:t> + H2O</a:t>
            </a:r>
            <a:r>
              <a:rPr lang="en-US" baseline="-25000" dirty="0" smtClean="0"/>
              <a:t>(l)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C</a:t>
            </a:r>
            <a:r>
              <a:rPr lang="en-US" baseline="-25000" dirty="0" smtClean="0"/>
              <a:t>6</a:t>
            </a:r>
            <a:r>
              <a:rPr lang="en-US" dirty="0" smtClean="0"/>
              <a:t>H</a:t>
            </a:r>
            <a:r>
              <a:rPr lang="en-US" baseline="-25000" dirty="0" smtClean="0"/>
              <a:t>12</a:t>
            </a:r>
            <a:r>
              <a:rPr lang="en-US" dirty="0" smtClean="0"/>
              <a:t>O</a:t>
            </a:r>
            <a:r>
              <a:rPr lang="en-US" baseline="-25000" dirty="0" smtClean="0"/>
              <a:t>6(</a:t>
            </a:r>
            <a:r>
              <a:rPr lang="en-US" baseline="-25000" dirty="0" err="1" smtClean="0"/>
              <a:t>aq</a:t>
            </a:r>
            <a:r>
              <a:rPr lang="en-US" baseline="-25000" dirty="0" smtClean="0"/>
              <a:t>)</a:t>
            </a:r>
          </a:p>
          <a:p>
            <a:pPr marL="402336" lvl="1" indent="0">
              <a:buNone/>
            </a:pPr>
            <a:r>
              <a:rPr lang="en-US" baseline="-25000" dirty="0"/>
              <a:t>	</a:t>
            </a:r>
            <a:r>
              <a:rPr lang="en-US" dirty="0" smtClean="0"/>
              <a:t>1 particle </a:t>
            </a:r>
            <a:r>
              <a:rPr lang="en-US" dirty="0" smtClean="0">
                <a:sym typeface="Wingdings"/>
              </a:rPr>
              <a:t> 1particle</a:t>
            </a:r>
          </a:p>
          <a:p>
            <a:pPr marL="402336" lvl="1" indent="0">
              <a:buNone/>
            </a:pPr>
            <a:endParaRPr lang="en-US" dirty="0" smtClean="0"/>
          </a:p>
          <a:p>
            <a:r>
              <a:rPr lang="en-US" dirty="0" err="1" smtClean="0"/>
              <a:t>NaCl</a:t>
            </a:r>
            <a:r>
              <a:rPr lang="en-US" baseline="-25000" dirty="0" smtClean="0"/>
              <a:t>(s)</a:t>
            </a:r>
            <a:r>
              <a:rPr lang="en-US" dirty="0" smtClean="0"/>
              <a:t> + 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(l)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 err="1" smtClean="0"/>
              <a:t>NaCl</a:t>
            </a:r>
            <a:r>
              <a:rPr lang="en-US" baseline="-25000" dirty="0" smtClean="0"/>
              <a:t>(</a:t>
            </a:r>
            <a:r>
              <a:rPr lang="en-US" baseline="-25000" dirty="0" err="1" smtClean="0"/>
              <a:t>aq</a:t>
            </a:r>
            <a:r>
              <a:rPr lang="en-US" baseline="-25000" dirty="0" smtClean="0"/>
              <a:t>)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1 particle </a:t>
            </a:r>
            <a:r>
              <a:rPr lang="en-US" dirty="0" smtClean="0">
                <a:sym typeface="Wingdings"/>
              </a:rPr>
              <a:t> 2 particles</a:t>
            </a:r>
          </a:p>
          <a:p>
            <a:pPr lvl="1"/>
            <a:endParaRPr lang="en-US" dirty="0"/>
          </a:p>
          <a:p>
            <a:r>
              <a:rPr lang="en-US" dirty="0" smtClean="0"/>
              <a:t>(NH</a:t>
            </a:r>
            <a:r>
              <a:rPr lang="en-US" baseline="-25000" dirty="0" smtClean="0"/>
              <a:t>4</a:t>
            </a:r>
            <a:r>
              <a:rPr lang="en-US" dirty="0" smtClean="0"/>
              <a:t>)</a:t>
            </a:r>
            <a:r>
              <a:rPr lang="en-US" baseline="-25000" dirty="0" smtClean="0"/>
              <a:t>2</a:t>
            </a:r>
            <a:r>
              <a:rPr lang="en-US" dirty="0" smtClean="0"/>
              <a:t>SO4</a:t>
            </a:r>
            <a:r>
              <a:rPr lang="en-US" baseline="-25000" dirty="0" smtClean="0"/>
              <a:t>(s</a:t>
            </a:r>
            <a:r>
              <a:rPr lang="en-US" dirty="0" smtClean="0"/>
              <a:t>+H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/>
              <a:t>(l</a:t>
            </a:r>
            <a:r>
              <a:rPr lang="en-US" baseline="-25000" dirty="0" smtClean="0"/>
              <a:t>)</a:t>
            </a:r>
            <a:r>
              <a:rPr lang="en-US" dirty="0" smtClean="0">
                <a:sym typeface="Wingdings"/>
              </a:rPr>
              <a:t>2</a:t>
            </a:r>
            <a:r>
              <a:rPr lang="en-US" dirty="0" smtClean="0"/>
              <a:t>NH</a:t>
            </a:r>
            <a:r>
              <a:rPr lang="en-US" baseline="-25000" dirty="0" smtClean="0"/>
              <a:t>4</a:t>
            </a:r>
            <a:r>
              <a:rPr lang="en-US" baseline="30000" dirty="0" smtClean="0"/>
              <a:t>+</a:t>
            </a:r>
            <a:r>
              <a:rPr lang="en-US" baseline="-25000" dirty="0" smtClean="0"/>
              <a:t>(</a:t>
            </a:r>
            <a:r>
              <a:rPr lang="en-US" baseline="-25000" dirty="0" err="1" smtClean="0"/>
              <a:t>aq</a:t>
            </a:r>
            <a:r>
              <a:rPr lang="en-US" baseline="-25000" dirty="0" smtClean="0"/>
              <a:t>)</a:t>
            </a:r>
            <a:r>
              <a:rPr lang="en-US" dirty="0" smtClean="0"/>
              <a:t>+SO4</a:t>
            </a:r>
            <a:r>
              <a:rPr lang="en-US" baseline="30000" dirty="0" smtClean="0"/>
              <a:t>-2</a:t>
            </a:r>
            <a:r>
              <a:rPr lang="en-US" baseline="-25000" dirty="0" smtClean="0"/>
              <a:t>(</a:t>
            </a:r>
            <a:r>
              <a:rPr lang="en-US" baseline="-25000" dirty="0" err="1" smtClean="0"/>
              <a:t>aq</a:t>
            </a:r>
            <a:r>
              <a:rPr lang="en-US" baseline="-25000" dirty="0" smtClean="0"/>
              <a:t>)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1 particle </a:t>
            </a:r>
            <a:r>
              <a:rPr lang="en-US" dirty="0">
                <a:sym typeface="Wingdings"/>
              </a:rPr>
              <a:t> </a:t>
            </a:r>
            <a:r>
              <a:rPr lang="en-US" dirty="0" smtClean="0">
                <a:sym typeface="Wingdings"/>
              </a:rPr>
              <a:t>3 particles</a:t>
            </a:r>
            <a:endParaRPr lang="en-US" dirty="0">
              <a:sym typeface="Wingdings"/>
            </a:endParaRPr>
          </a:p>
          <a:p>
            <a:pPr lvl="1"/>
            <a:endParaRPr lang="en-US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254565" y="1447800"/>
            <a:ext cx="15489" cy="454665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73073" y="1750320"/>
            <a:ext cx="697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Least </a:t>
            </a:r>
          </a:p>
          <a:p>
            <a:r>
              <a:rPr lang="en-US" dirty="0" smtClean="0"/>
              <a:t>effect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73073" y="5266448"/>
            <a:ext cx="8834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Most</a:t>
            </a:r>
          </a:p>
          <a:p>
            <a:r>
              <a:rPr lang="en-US" dirty="0" smtClean="0"/>
              <a:t>effect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520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True Solution</a:t>
            </a:r>
          </a:p>
          <a:p>
            <a:pPr lvl="1"/>
            <a:r>
              <a:rPr lang="en-US" dirty="0" smtClean="0"/>
              <a:t>Homogeneous mixture – smallest particles (under</a:t>
            </a:r>
          </a:p>
          <a:p>
            <a:pPr marL="402336" lvl="1" indent="0">
              <a:buNone/>
            </a:pPr>
            <a:r>
              <a:rPr lang="en-US" dirty="0" smtClean="0"/>
              <a:t> .001 um)</a:t>
            </a:r>
          </a:p>
          <a:p>
            <a:pPr marL="402336" lvl="1" indent="0">
              <a:buNone/>
            </a:pPr>
            <a:r>
              <a:rPr lang="en-US" dirty="0" smtClean="0"/>
              <a:t>Transparent – not necessarily colorless</a:t>
            </a:r>
          </a:p>
          <a:p>
            <a:pPr marL="402336" lvl="1" indent="0">
              <a:buNone/>
            </a:pPr>
            <a:r>
              <a:rPr lang="en-US" dirty="0" smtClean="0"/>
              <a:t>Particles do not settle out and cannot be filtered.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934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 have two parts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Considered single phase – the phase of the solvent.</a:t>
            </a:r>
          </a:p>
          <a:p>
            <a:r>
              <a:rPr lang="en-US" dirty="0" smtClean="0"/>
              <a:t>Solvent</a:t>
            </a:r>
          </a:p>
          <a:p>
            <a:pPr lvl="1"/>
            <a:r>
              <a:rPr lang="en-US" dirty="0" smtClean="0"/>
              <a:t>Stuff that does the dissolving – usually greater amount</a:t>
            </a:r>
          </a:p>
          <a:p>
            <a:r>
              <a:rPr lang="en-US" dirty="0" smtClean="0"/>
              <a:t>Solute</a:t>
            </a:r>
          </a:p>
          <a:p>
            <a:pPr lvl="1"/>
            <a:r>
              <a:rPr lang="en-US" dirty="0" smtClean="0"/>
              <a:t>Stuff that gets dissolved – usually smaller amount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thumbnail_Unknow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7750" y="5085873"/>
            <a:ext cx="4902200" cy="166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187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Aqueous – water is the solvent </a:t>
            </a:r>
          </a:p>
          <a:p>
            <a:pPr lvl="1"/>
            <a:r>
              <a:rPr lang="en-US" dirty="0" smtClean="0"/>
              <a:t>Like dissolves like</a:t>
            </a:r>
          </a:p>
          <a:p>
            <a:pPr lvl="1"/>
            <a:r>
              <a:rPr lang="en-US" dirty="0" smtClean="0"/>
              <a:t>EX: </a:t>
            </a:r>
            <a:r>
              <a:rPr lang="en-US" dirty="0" err="1" smtClean="0"/>
              <a:t>NaCl</a:t>
            </a:r>
            <a:r>
              <a:rPr lang="en-US" baseline="-25000" dirty="0" smtClean="0"/>
              <a:t>(</a:t>
            </a:r>
            <a:r>
              <a:rPr lang="en-US" baseline="-25000" dirty="0" err="1" smtClean="0"/>
              <a:t>aq</a:t>
            </a:r>
            <a:r>
              <a:rPr lang="en-US" baseline="-25000" dirty="0" smtClean="0"/>
              <a:t>)</a:t>
            </a:r>
            <a:endParaRPr lang="en-US" dirty="0"/>
          </a:p>
          <a:p>
            <a:r>
              <a:rPr lang="en-US" dirty="0"/>
              <a:t>Tincture – alcohol is the </a:t>
            </a:r>
            <a:r>
              <a:rPr lang="en-US" dirty="0" smtClean="0"/>
              <a:t>solvent</a:t>
            </a:r>
          </a:p>
          <a:p>
            <a:r>
              <a:rPr lang="en-US" dirty="0" smtClean="0"/>
              <a:t>Not always solid in liquid</a:t>
            </a:r>
          </a:p>
          <a:p>
            <a:pPr lvl="1"/>
            <a:r>
              <a:rPr lang="en-US" dirty="0" smtClean="0"/>
              <a:t>Atmosphere – gas in gas</a:t>
            </a:r>
          </a:p>
          <a:p>
            <a:pPr lvl="1"/>
            <a:r>
              <a:rPr lang="en-US" dirty="0" smtClean="0"/>
              <a:t>Soda – gas in liquid</a:t>
            </a:r>
          </a:p>
          <a:p>
            <a:pPr lvl="1"/>
            <a:r>
              <a:rPr lang="en-US" dirty="0" smtClean="0"/>
              <a:t>Antifreeze – liquid in liquid</a:t>
            </a:r>
          </a:p>
          <a:p>
            <a:pPr lvl="1"/>
            <a:r>
              <a:rPr lang="en-US" dirty="0" smtClean="0"/>
              <a:t>Metal alloys (brass) – solid in solid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03037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olubility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Measures the amount (grams) of solute which can dissolve in a given amount of solvent.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634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which effect Solubility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**How MUCH can dissolve**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1.  Nature </a:t>
            </a:r>
            <a:r>
              <a:rPr lang="en-US" dirty="0"/>
              <a:t>of the solute/</a:t>
            </a:r>
            <a:r>
              <a:rPr lang="en-US" dirty="0" smtClean="0"/>
              <a:t>solvent</a:t>
            </a:r>
          </a:p>
          <a:p>
            <a:pPr marL="82296" indent="0">
              <a:buNone/>
            </a:pPr>
            <a:r>
              <a:rPr lang="en-US" dirty="0"/>
              <a:t>	</a:t>
            </a:r>
            <a:r>
              <a:rPr lang="en-US" dirty="0" smtClean="0"/>
              <a:t>Like dissolves like!</a:t>
            </a:r>
          </a:p>
          <a:p>
            <a:pPr marL="82296" indent="0">
              <a:buNone/>
            </a:pPr>
            <a:r>
              <a:rPr lang="en-US" dirty="0"/>
              <a:t>	</a:t>
            </a:r>
            <a:r>
              <a:rPr lang="en-US" dirty="0" smtClean="0"/>
              <a:t>*polar solvents dissolve polar and ionic 	solutes. (H</a:t>
            </a:r>
            <a:r>
              <a:rPr lang="en-US" baseline="-25000" dirty="0" smtClean="0"/>
              <a:t>2</a:t>
            </a:r>
            <a:r>
              <a:rPr lang="en-US" dirty="0" smtClean="0"/>
              <a:t>O).  - NOT symmetrical!</a:t>
            </a:r>
            <a:endParaRPr lang="en-US" dirty="0"/>
          </a:p>
          <a:p>
            <a:pPr marL="82296" indent="0">
              <a:buNone/>
            </a:pPr>
            <a:r>
              <a:rPr lang="en-US" dirty="0" smtClean="0"/>
              <a:t>	*non polar </a:t>
            </a:r>
            <a:r>
              <a:rPr lang="en-US" dirty="0"/>
              <a:t>solvents dissolve </a:t>
            </a:r>
            <a:r>
              <a:rPr lang="en-US" dirty="0" smtClean="0"/>
              <a:t>nonpolar 	solutes.  </a:t>
            </a:r>
            <a:r>
              <a:rPr lang="en-US" dirty="0"/>
              <a:t>- </a:t>
            </a:r>
            <a:r>
              <a:rPr lang="en-US" dirty="0" smtClean="0"/>
              <a:t>(acetone, benzene, 	CCl</a:t>
            </a:r>
            <a:r>
              <a:rPr lang="en-US" baseline="-25000" dirty="0" smtClean="0"/>
              <a:t>4</a:t>
            </a:r>
            <a:r>
              <a:rPr lang="en-US" dirty="0" smtClean="0"/>
              <a:t>)  symmetrical</a:t>
            </a:r>
            <a:r>
              <a:rPr lang="en-US" dirty="0"/>
              <a:t>!</a:t>
            </a:r>
          </a:p>
          <a:p>
            <a:pPr marL="82296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15788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1101</TotalTime>
  <Words>1779</Words>
  <Application>Microsoft Macintosh PowerPoint</Application>
  <PresentationFormat>On-screen Show (4:3)</PresentationFormat>
  <Paragraphs>265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Solstice</vt:lpstr>
      <vt:lpstr>Unit 9</vt:lpstr>
      <vt:lpstr>Mixture</vt:lpstr>
      <vt:lpstr>Types of Mixtures</vt:lpstr>
      <vt:lpstr>PowerPoint Presentation</vt:lpstr>
      <vt:lpstr>PowerPoint Presentation</vt:lpstr>
      <vt:lpstr>Solutions have two parts</vt:lpstr>
      <vt:lpstr>PowerPoint Presentation</vt:lpstr>
      <vt:lpstr>Solubility</vt:lpstr>
      <vt:lpstr>Factors which effect Solubility</vt:lpstr>
      <vt:lpstr>2. Temperature</vt:lpstr>
      <vt:lpstr>3.  Pressure</vt:lpstr>
      <vt:lpstr>Factors which effect Rate</vt:lpstr>
      <vt:lpstr>2. Stirring</vt:lpstr>
      <vt:lpstr>3.  Amount already Dissolved</vt:lpstr>
      <vt:lpstr>4 Temperature</vt:lpstr>
      <vt:lpstr>Saturation – how full is the solvent?</vt:lpstr>
      <vt:lpstr>Saturated</vt:lpstr>
      <vt:lpstr>Supersaturated</vt:lpstr>
      <vt:lpstr>Solution Equilibrium</vt:lpstr>
      <vt:lpstr>PowerPoint Presentation</vt:lpstr>
      <vt:lpstr>Solubility Curve – Table G</vt:lpstr>
      <vt:lpstr>PowerPoint Presentation</vt:lpstr>
      <vt:lpstr>Problems</vt:lpstr>
      <vt:lpstr>Precipitate Formation</vt:lpstr>
      <vt:lpstr>PowerPoint Presentation</vt:lpstr>
      <vt:lpstr>PowerPoint Presentation</vt:lpstr>
      <vt:lpstr>Put CaI2 + AgNO3 in water</vt:lpstr>
      <vt:lpstr>Expressing Solution Concentration</vt:lpstr>
      <vt:lpstr>Percent by Mass</vt:lpstr>
      <vt:lpstr>Problems</vt:lpstr>
      <vt:lpstr>Parts per Million (ppm)</vt:lpstr>
      <vt:lpstr>Problems</vt:lpstr>
      <vt:lpstr>Molarity (M)</vt:lpstr>
      <vt:lpstr>Problems:</vt:lpstr>
      <vt:lpstr>PowerPoint Presentation</vt:lpstr>
      <vt:lpstr>PowerPoint Presentation</vt:lpstr>
      <vt:lpstr>Dilution Problems</vt:lpstr>
      <vt:lpstr>Problems</vt:lpstr>
      <vt:lpstr>MBVB = MAVA</vt:lpstr>
      <vt:lpstr>Colligative Properties</vt:lpstr>
      <vt:lpstr>Vapor pressure depression</vt:lpstr>
      <vt:lpstr>Boiling point elevation/Freezing point depression</vt:lpstr>
      <vt:lpstr>PowerPoint Presentation</vt:lpstr>
      <vt:lpstr>Examples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9</dc:title>
  <dc:subject/>
  <dc:creator>Office 2004 Test Drive User</dc:creator>
  <cp:keywords/>
  <dc:description/>
  <cp:lastModifiedBy>Office 2004 Test Drive User</cp:lastModifiedBy>
  <cp:revision>72</cp:revision>
  <dcterms:created xsi:type="dcterms:W3CDTF">2024-01-05T23:28:01Z</dcterms:created>
  <dcterms:modified xsi:type="dcterms:W3CDTF">2024-01-06T17:49:47Z</dcterms:modified>
  <cp:category/>
</cp:coreProperties>
</file>